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477" r:id="rId2"/>
    <p:sldId id="280" r:id="rId3"/>
    <p:sldId id="468" r:id="rId4"/>
    <p:sldId id="489" r:id="rId5"/>
    <p:sldId id="485"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80" d="100"/>
          <a:sy n="80" d="100"/>
        </p:scale>
        <p:origin x="44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96FF576-306A-4E06-A966-AC9B9D4E4EFF}" type="doc">
      <dgm:prSet loTypeId="urn:microsoft.com/office/officeart/2005/8/layout/pyramid1#1" loCatId="pyramid" qsTypeId="urn:microsoft.com/office/officeart/2005/8/quickstyle/simple1#1" qsCatId="simple" csTypeId="urn:microsoft.com/office/officeart/2005/8/colors/accent1_2#1" csCatId="accent1" phldr="1"/>
      <dgm:spPr/>
      <dgm:t>
        <a:bodyPr/>
        <a:lstStyle/>
        <a:p>
          <a:endParaRPr lang="en-IN"/>
        </a:p>
      </dgm:t>
    </dgm:pt>
    <dgm:pt modelId="{3887D35C-97CB-46B4-8157-C66CE880F954}">
      <dgm:prSet phldrT="[Text]" custT="1"/>
      <dgm:spPr/>
      <dgm:t>
        <a:bodyPr/>
        <a:lstStyle/>
        <a:p>
          <a:pPr algn="ctr"/>
          <a:r>
            <a:rPr lang="en-US" sz="1600" b="0" dirty="0"/>
            <a:t>Insight</a:t>
          </a:r>
        </a:p>
      </dgm:t>
    </dgm:pt>
    <dgm:pt modelId="{5455C52A-A6CC-47DD-8936-856ADE599CBA}" type="parTrans" cxnId="{0F08FB76-36E4-4B66-8E20-1E4E54E91A41}">
      <dgm:prSet/>
      <dgm:spPr/>
      <dgm:t>
        <a:bodyPr/>
        <a:lstStyle/>
        <a:p>
          <a:pPr algn="ctr"/>
          <a:endParaRPr lang="en-US"/>
        </a:p>
      </dgm:t>
    </dgm:pt>
    <dgm:pt modelId="{DBB3D4C0-B1C9-4B03-8718-DB6D65929FDF}" type="sibTrans" cxnId="{0F08FB76-36E4-4B66-8E20-1E4E54E91A41}">
      <dgm:prSet/>
      <dgm:spPr/>
      <dgm:t>
        <a:bodyPr/>
        <a:lstStyle/>
        <a:p>
          <a:pPr algn="ctr"/>
          <a:endParaRPr lang="en-US"/>
        </a:p>
      </dgm:t>
    </dgm:pt>
    <dgm:pt modelId="{CE4E6A8C-DE50-40ED-8479-81A66DCB64BF}">
      <dgm:prSet phldrT="[Text]" custT="1"/>
      <dgm:spPr>
        <a:solidFill>
          <a:srgbClr val="FFC000"/>
        </a:solidFill>
      </dgm:spPr>
      <dgm:t>
        <a:bodyPr/>
        <a:lstStyle/>
        <a:p>
          <a:pPr algn="ctr"/>
          <a:r>
            <a:rPr lang="en-US" sz="1600" b="0" dirty="0"/>
            <a:t>Application</a:t>
          </a:r>
        </a:p>
      </dgm:t>
    </dgm:pt>
    <dgm:pt modelId="{38EC2395-C1D5-4B13-BB7C-70C667A2A17C}" type="parTrans" cxnId="{0A268D93-9C69-4E91-A235-2CBCD4A429A2}">
      <dgm:prSet/>
      <dgm:spPr/>
      <dgm:t>
        <a:bodyPr/>
        <a:lstStyle/>
        <a:p>
          <a:pPr algn="ctr"/>
          <a:endParaRPr lang="en-US"/>
        </a:p>
      </dgm:t>
    </dgm:pt>
    <dgm:pt modelId="{8129011A-5189-48CD-8AF2-035D2814D990}" type="sibTrans" cxnId="{0A268D93-9C69-4E91-A235-2CBCD4A429A2}">
      <dgm:prSet/>
      <dgm:spPr/>
      <dgm:t>
        <a:bodyPr/>
        <a:lstStyle/>
        <a:p>
          <a:pPr algn="ctr"/>
          <a:endParaRPr lang="en-US"/>
        </a:p>
      </dgm:t>
    </dgm:pt>
    <dgm:pt modelId="{C4D1EBE6-1F6B-4E59-A92C-80C7520D15CC}">
      <dgm:prSet phldrT="[Text]" custT="1"/>
      <dgm:spPr>
        <a:solidFill>
          <a:srgbClr val="FF9999"/>
        </a:solidFill>
      </dgm:spPr>
      <dgm:t>
        <a:bodyPr/>
        <a:lstStyle/>
        <a:p>
          <a:pPr algn="ctr"/>
          <a:r>
            <a:rPr lang="en-US" sz="1600" b="0" dirty="0"/>
            <a:t>Appreciation</a:t>
          </a:r>
        </a:p>
      </dgm:t>
    </dgm:pt>
    <dgm:pt modelId="{4657E3CD-3F9A-4E9A-BD4C-448D7B42054F}" type="parTrans" cxnId="{A10EF93F-6694-4804-A1D2-27365C6F8F93}">
      <dgm:prSet/>
      <dgm:spPr/>
      <dgm:t>
        <a:bodyPr/>
        <a:lstStyle/>
        <a:p>
          <a:pPr algn="ctr"/>
          <a:endParaRPr lang="en-US"/>
        </a:p>
      </dgm:t>
    </dgm:pt>
    <dgm:pt modelId="{A6026C37-9EFE-4170-9AC5-434FF2B0A802}" type="sibTrans" cxnId="{A10EF93F-6694-4804-A1D2-27365C6F8F93}">
      <dgm:prSet/>
      <dgm:spPr/>
      <dgm:t>
        <a:bodyPr/>
        <a:lstStyle/>
        <a:p>
          <a:pPr algn="ctr"/>
          <a:endParaRPr lang="en-US"/>
        </a:p>
      </dgm:t>
    </dgm:pt>
    <dgm:pt modelId="{E26F464B-9B7D-4BFD-BEA2-1121AB76AF10}">
      <dgm:prSet phldrT="[Text]" custT="1"/>
      <dgm:spPr>
        <a:solidFill>
          <a:schemeClr val="bg1">
            <a:lumMod val="75000"/>
          </a:schemeClr>
        </a:solidFill>
      </dgm:spPr>
      <dgm:t>
        <a:bodyPr/>
        <a:lstStyle/>
        <a:p>
          <a:pPr algn="ctr"/>
          <a:r>
            <a:rPr lang="en-US" sz="1600" b="0" dirty="0"/>
            <a:t>Awareness</a:t>
          </a:r>
        </a:p>
      </dgm:t>
    </dgm:pt>
    <dgm:pt modelId="{C6616D13-36FF-4FAA-826D-80ABA2CD743C}" type="parTrans" cxnId="{B278E5C9-799F-4504-8DD1-9E3F08521D7C}">
      <dgm:prSet/>
      <dgm:spPr/>
      <dgm:t>
        <a:bodyPr/>
        <a:lstStyle/>
        <a:p>
          <a:pPr algn="ctr"/>
          <a:endParaRPr lang="en-US"/>
        </a:p>
      </dgm:t>
    </dgm:pt>
    <dgm:pt modelId="{53286028-F088-4B6A-9E69-FD76AE5E092B}" type="sibTrans" cxnId="{B278E5C9-799F-4504-8DD1-9E3F08521D7C}">
      <dgm:prSet/>
      <dgm:spPr/>
      <dgm:t>
        <a:bodyPr/>
        <a:lstStyle/>
        <a:p>
          <a:pPr algn="ctr"/>
          <a:endParaRPr lang="en-US"/>
        </a:p>
      </dgm:t>
    </dgm:pt>
    <dgm:pt modelId="{5792CC3E-D1DA-48D7-B227-EE6282B9FDCD}" type="pres">
      <dgm:prSet presAssocID="{996FF576-306A-4E06-A966-AC9B9D4E4EFF}" presName="Name0" presStyleCnt="0">
        <dgm:presLayoutVars>
          <dgm:dir/>
          <dgm:animLvl val="lvl"/>
          <dgm:resizeHandles val="exact"/>
        </dgm:presLayoutVars>
      </dgm:prSet>
      <dgm:spPr/>
    </dgm:pt>
    <dgm:pt modelId="{4E536AE0-E594-463E-88F0-88AEED56965F}" type="pres">
      <dgm:prSet presAssocID="{3887D35C-97CB-46B4-8157-C66CE880F954}" presName="Name8" presStyleCnt="0"/>
      <dgm:spPr/>
    </dgm:pt>
    <dgm:pt modelId="{31872126-6FA3-4D6E-988B-4BF6364CF103}" type="pres">
      <dgm:prSet presAssocID="{3887D35C-97CB-46B4-8157-C66CE880F954}" presName="level" presStyleLbl="node1" presStyleIdx="0" presStyleCnt="4" custScaleX="102617" custScaleY="82418" custLinFactNeighborX="-2765" custLinFactNeighborY="0">
        <dgm:presLayoutVars>
          <dgm:chMax val="1"/>
          <dgm:bulletEnabled val="1"/>
        </dgm:presLayoutVars>
      </dgm:prSet>
      <dgm:spPr/>
    </dgm:pt>
    <dgm:pt modelId="{479B30CD-1BC5-435F-B873-D1C592E05EDB}" type="pres">
      <dgm:prSet presAssocID="{3887D35C-97CB-46B4-8157-C66CE880F954}" presName="levelTx" presStyleLbl="revTx" presStyleIdx="0" presStyleCnt="0">
        <dgm:presLayoutVars>
          <dgm:chMax val="1"/>
          <dgm:bulletEnabled val="1"/>
        </dgm:presLayoutVars>
      </dgm:prSet>
      <dgm:spPr/>
    </dgm:pt>
    <dgm:pt modelId="{8BFBC41B-8628-437E-8F08-98B97D87C8C4}" type="pres">
      <dgm:prSet presAssocID="{CE4E6A8C-DE50-40ED-8479-81A66DCB64BF}" presName="Name8" presStyleCnt="0"/>
      <dgm:spPr/>
    </dgm:pt>
    <dgm:pt modelId="{D9899D08-4191-4F07-A271-CF4D045B77E3}" type="pres">
      <dgm:prSet presAssocID="{CE4E6A8C-DE50-40ED-8479-81A66DCB64BF}" presName="level" presStyleLbl="node1" presStyleIdx="1" presStyleCnt="4">
        <dgm:presLayoutVars>
          <dgm:chMax val="1"/>
          <dgm:bulletEnabled val="1"/>
        </dgm:presLayoutVars>
      </dgm:prSet>
      <dgm:spPr/>
    </dgm:pt>
    <dgm:pt modelId="{9253B540-8E78-40C1-99F5-FAE34655A8F5}" type="pres">
      <dgm:prSet presAssocID="{CE4E6A8C-DE50-40ED-8479-81A66DCB64BF}" presName="levelTx" presStyleLbl="revTx" presStyleIdx="0" presStyleCnt="0">
        <dgm:presLayoutVars>
          <dgm:chMax val="1"/>
          <dgm:bulletEnabled val="1"/>
        </dgm:presLayoutVars>
      </dgm:prSet>
      <dgm:spPr/>
    </dgm:pt>
    <dgm:pt modelId="{C131BB45-9A50-4534-A64D-FC68CE474084}" type="pres">
      <dgm:prSet presAssocID="{C4D1EBE6-1F6B-4E59-A92C-80C7520D15CC}" presName="Name8" presStyleCnt="0"/>
      <dgm:spPr/>
    </dgm:pt>
    <dgm:pt modelId="{C324C929-1B6B-43C9-BD41-C8BBEB9C508B}" type="pres">
      <dgm:prSet presAssocID="{C4D1EBE6-1F6B-4E59-A92C-80C7520D15CC}" presName="level" presStyleLbl="node1" presStyleIdx="2" presStyleCnt="4">
        <dgm:presLayoutVars>
          <dgm:chMax val="1"/>
          <dgm:bulletEnabled val="1"/>
        </dgm:presLayoutVars>
      </dgm:prSet>
      <dgm:spPr/>
    </dgm:pt>
    <dgm:pt modelId="{D798441C-7F03-445C-B7C2-B00D46AE5F85}" type="pres">
      <dgm:prSet presAssocID="{C4D1EBE6-1F6B-4E59-A92C-80C7520D15CC}" presName="levelTx" presStyleLbl="revTx" presStyleIdx="0" presStyleCnt="0">
        <dgm:presLayoutVars>
          <dgm:chMax val="1"/>
          <dgm:bulletEnabled val="1"/>
        </dgm:presLayoutVars>
      </dgm:prSet>
      <dgm:spPr/>
    </dgm:pt>
    <dgm:pt modelId="{3765E2B0-D692-4AF1-9EBB-FD3C8F80292C}" type="pres">
      <dgm:prSet presAssocID="{E26F464B-9B7D-4BFD-BEA2-1121AB76AF10}" presName="Name8" presStyleCnt="0"/>
      <dgm:spPr/>
    </dgm:pt>
    <dgm:pt modelId="{92FEC248-6D13-47D4-8DE3-8CBA9C131B8C}" type="pres">
      <dgm:prSet presAssocID="{E26F464B-9B7D-4BFD-BEA2-1121AB76AF10}" presName="level" presStyleLbl="node1" presStyleIdx="3" presStyleCnt="4">
        <dgm:presLayoutVars>
          <dgm:chMax val="1"/>
          <dgm:bulletEnabled val="1"/>
        </dgm:presLayoutVars>
      </dgm:prSet>
      <dgm:spPr/>
    </dgm:pt>
    <dgm:pt modelId="{DA400756-1C41-4B81-95F6-253FA39F4D94}" type="pres">
      <dgm:prSet presAssocID="{E26F464B-9B7D-4BFD-BEA2-1121AB76AF10}" presName="levelTx" presStyleLbl="revTx" presStyleIdx="0" presStyleCnt="0">
        <dgm:presLayoutVars>
          <dgm:chMax val="1"/>
          <dgm:bulletEnabled val="1"/>
        </dgm:presLayoutVars>
      </dgm:prSet>
      <dgm:spPr/>
    </dgm:pt>
  </dgm:ptLst>
  <dgm:cxnLst>
    <dgm:cxn modelId="{5383B01D-A545-4D32-AD5F-FCCD92FD4764}" type="presOf" srcId="{C4D1EBE6-1F6B-4E59-A92C-80C7520D15CC}" destId="{D798441C-7F03-445C-B7C2-B00D46AE5F85}" srcOrd="1" destOrd="0" presId="urn:microsoft.com/office/officeart/2005/8/layout/pyramid1#1"/>
    <dgm:cxn modelId="{5441DC2C-C33F-4C58-8E67-41590A75F065}" type="presOf" srcId="{C4D1EBE6-1F6B-4E59-A92C-80C7520D15CC}" destId="{C324C929-1B6B-43C9-BD41-C8BBEB9C508B}" srcOrd="0" destOrd="0" presId="urn:microsoft.com/office/officeart/2005/8/layout/pyramid1#1"/>
    <dgm:cxn modelId="{A10EF93F-6694-4804-A1D2-27365C6F8F93}" srcId="{996FF576-306A-4E06-A966-AC9B9D4E4EFF}" destId="{C4D1EBE6-1F6B-4E59-A92C-80C7520D15CC}" srcOrd="2" destOrd="0" parTransId="{4657E3CD-3F9A-4E9A-BD4C-448D7B42054F}" sibTransId="{A6026C37-9EFE-4170-9AC5-434FF2B0A802}"/>
    <dgm:cxn modelId="{0F08FB76-36E4-4B66-8E20-1E4E54E91A41}" srcId="{996FF576-306A-4E06-A966-AC9B9D4E4EFF}" destId="{3887D35C-97CB-46B4-8157-C66CE880F954}" srcOrd="0" destOrd="0" parTransId="{5455C52A-A6CC-47DD-8936-856ADE599CBA}" sibTransId="{DBB3D4C0-B1C9-4B03-8718-DB6D65929FDF}"/>
    <dgm:cxn modelId="{0A268D93-9C69-4E91-A235-2CBCD4A429A2}" srcId="{996FF576-306A-4E06-A966-AC9B9D4E4EFF}" destId="{CE4E6A8C-DE50-40ED-8479-81A66DCB64BF}" srcOrd="1" destOrd="0" parTransId="{38EC2395-C1D5-4B13-BB7C-70C667A2A17C}" sibTransId="{8129011A-5189-48CD-8AF2-035D2814D990}"/>
    <dgm:cxn modelId="{2D5497AD-6AD4-416D-BF92-37C6E706A22D}" type="presOf" srcId="{996FF576-306A-4E06-A966-AC9B9D4E4EFF}" destId="{5792CC3E-D1DA-48D7-B227-EE6282B9FDCD}" srcOrd="0" destOrd="0" presId="urn:microsoft.com/office/officeart/2005/8/layout/pyramid1#1"/>
    <dgm:cxn modelId="{C7EB78BE-5C04-4756-8427-C8DCFE6A4859}" type="presOf" srcId="{E26F464B-9B7D-4BFD-BEA2-1121AB76AF10}" destId="{92FEC248-6D13-47D4-8DE3-8CBA9C131B8C}" srcOrd="0" destOrd="0" presId="urn:microsoft.com/office/officeart/2005/8/layout/pyramid1#1"/>
    <dgm:cxn modelId="{98F808C4-1A72-45F3-B8F2-46BFEB80CAFA}" type="presOf" srcId="{3887D35C-97CB-46B4-8157-C66CE880F954}" destId="{31872126-6FA3-4D6E-988B-4BF6364CF103}" srcOrd="0" destOrd="0" presId="urn:microsoft.com/office/officeart/2005/8/layout/pyramid1#1"/>
    <dgm:cxn modelId="{CAECA1C5-F0EB-45AB-BDF3-00FDB4937F74}" type="presOf" srcId="{CE4E6A8C-DE50-40ED-8479-81A66DCB64BF}" destId="{D9899D08-4191-4F07-A271-CF4D045B77E3}" srcOrd="0" destOrd="0" presId="urn:microsoft.com/office/officeart/2005/8/layout/pyramid1#1"/>
    <dgm:cxn modelId="{B278E5C9-799F-4504-8DD1-9E3F08521D7C}" srcId="{996FF576-306A-4E06-A966-AC9B9D4E4EFF}" destId="{E26F464B-9B7D-4BFD-BEA2-1121AB76AF10}" srcOrd="3" destOrd="0" parTransId="{C6616D13-36FF-4FAA-826D-80ABA2CD743C}" sibTransId="{53286028-F088-4B6A-9E69-FD76AE5E092B}"/>
    <dgm:cxn modelId="{058681CB-9405-4193-9EFC-97C48ED8B686}" type="presOf" srcId="{3887D35C-97CB-46B4-8157-C66CE880F954}" destId="{479B30CD-1BC5-435F-B873-D1C592E05EDB}" srcOrd="1" destOrd="0" presId="urn:microsoft.com/office/officeart/2005/8/layout/pyramid1#1"/>
    <dgm:cxn modelId="{7946C4DB-A515-441F-8E46-658171C2B9AD}" type="presOf" srcId="{E26F464B-9B7D-4BFD-BEA2-1121AB76AF10}" destId="{DA400756-1C41-4B81-95F6-253FA39F4D94}" srcOrd="1" destOrd="0" presId="urn:microsoft.com/office/officeart/2005/8/layout/pyramid1#1"/>
    <dgm:cxn modelId="{FD9783F7-3477-43B0-BB92-624FC8643E00}" type="presOf" srcId="{CE4E6A8C-DE50-40ED-8479-81A66DCB64BF}" destId="{9253B540-8E78-40C1-99F5-FAE34655A8F5}" srcOrd="1" destOrd="0" presId="urn:microsoft.com/office/officeart/2005/8/layout/pyramid1#1"/>
    <dgm:cxn modelId="{9C9EAD9F-C7BC-492F-B869-CCFA1466EA39}" type="presParOf" srcId="{5792CC3E-D1DA-48D7-B227-EE6282B9FDCD}" destId="{4E536AE0-E594-463E-88F0-88AEED56965F}" srcOrd="0" destOrd="0" presId="urn:microsoft.com/office/officeart/2005/8/layout/pyramid1#1"/>
    <dgm:cxn modelId="{38B58E69-7151-41DA-8213-B3DA0EAFAF85}" type="presParOf" srcId="{4E536AE0-E594-463E-88F0-88AEED56965F}" destId="{31872126-6FA3-4D6E-988B-4BF6364CF103}" srcOrd="0" destOrd="0" presId="urn:microsoft.com/office/officeart/2005/8/layout/pyramid1#1"/>
    <dgm:cxn modelId="{A84E5387-45E0-418F-A3C3-09B31017FD13}" type="presParOf" srcId="{4E536AE0-E594-463E-88F0-88AEED56965F}" destId="{479B30CD-1BC5-435F-B873-D1C592E05EDB}" srcOrd="1" destOrd="0" presId="urn:microsoft.com/office/officeart/2005/8/layout/pyramid1#1"/>
    <dgm:cxn modelId="{D8E3B10F-0E63-4A6A-A339-96C6627A3E79}" type="presParOf" srcId="{5792CC3E-D1DA-48D7-B227-EE6282B9FDCD}" destId="{8BFBC41B-8628-437E-8F08-98B97D87C8C4}" srcOrd="1" destOrd="0" presId="urn:microsoft.com/office/officeart/2005/8/layout/pyramid1#1"/>
    <dgm:cxn modelId="{E1911241-CE3C-46BC-88D0-3B1F2A998C19}" type="presParOf" srcId="{8BFBC41B-8628-437E-8F08-98B97D87C8C4}" destId="{D9899D08-4191-4F07-A271-CF4D045B77E3}" srcOrd="0" destOrd="0" presId="urn:microsoft.com/office/officeart/2005/8/layout/pyramid1#1"/>
    <dgm:cxn modelId="{D79BB69E-1C12-4D56-B7A8-8D1E6FBB4133}" type="presParOf" srcId="{8BFBC41B-8628-437E-8F08-98B97D87C8C4}" destId="{9253B540-8E78-40C1-99F5-FAE34655A8F5}" srcOrd="1" destOrd="0" presId="urn:microsoft.com/office/officeart/2005/8/layout/pyramid1#1"/>
    <dgm:cxn modelId="{E3A1296E-3CE7-498F-8CD1-F69D8FF30FC2}" type="presParOf" srcId="{5792CC3E-D1DA-48D7-B227-EE6282B9FDCD}" destId="{C131BB45-9A50-4534-A64D-FC68CE474084}" srcOrd="2" destOrd="0" presId="urn:microsoft.com/office/officeart/2005/8/layout/pyramid1#1"/>
    <dgm:cxn modelId="{01FF9A1F-3BBD-43D8-B88F-E6BC06CCFB76}" type="presParOf" srcId="{C131BB45-9A50-4534-A64D-FC68CE474084}" destId="{C324C929-1B6B-43C9-BD41-C8BBEB9C508B}" srcOrd="0" destOrd="0" presId="urn:microsoft.com/office/officeart/2005/8/layout/pyramid1#1"/>
    <dgm:cxn modelId="{D1294EE8-F634-4189-89F0-DE31F0C75447}" type="presParOf" srcId="{C131BB45-9A50-4534-A64D-FC68CE474084}" destId="{D798441C-7F03-445C-B7C2-B00D46AE5F85}" srcOrd="1" destOrd="0" presId="urn:microsoft.com/office/officeart/2005/8/layout/pyramid1#1"/>
    <dgm:cxn modelId="{25226488-AB26-4AEE-936D-8BA2C9BD787F}" type="presParOf" srcId="{5792CC3E-D1DA-48D7-B227-EE6282B9FDCD}" destId="{3765E2B0-D692-4AF1-9EBB-FD3C8F80292C}" srcOrd="3" destOrd="0" presId="urn:microsoft.com/office/officeart/2005/8/layout/pyramid1#1"/>
    <dgm:cxn modelId="{63EA5E16-969D-4358-852F-DE122E803D26}" type="presParOf" srcId="{3765E2B0-D692-4AF1-9EBB-FD3C8F80292C}" destId="{92FEC248-6D13-47D4-8DE3-8CBA9C131B8C}" srcOrd="0" destOrd="0" presId="urn:microsoft.com/office/officeart/2005/8/layout/pyramid1#1"/>
    <dgm:cxn modelId="{6C8E4FDE-86A1-4771-B6E8-1D39107FBBAD}" type="presParOf" srcId="{3765E2B0-D692-4AF1-9EBB-FD3C8F80292C}" destId="{DA400756-1C41-4B81-95F6-253FA39F4D94}" srcOrd="1" destOrd="0" presId="urn:microsoft.com/office/officeart/2005/8/layout/pyramid1#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872126-6FA3-4D6E-988B-4BF6364CF103}">
      <dsp:nvSpPr>
        <dsp:cNvPr id="0" name=""/>
        <dsp:cNvSpPr/>
      </dsp:nvSpPr>
      <dsp:spPr bwMode="white">
        <a:xfrm>
          <a:off x="1227231" y="0"/>
          <a:ext cx="707794" cy="1089357"/>
        </a:xfrm>
        <a:prstGeom prst="trapezoid">
          <a:avLst>
            <a:gd name="adj" fmla="val 487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Insight</a:t>
          </a:r>
        </a:p>
      </dsp:txBody>
      <dsp:txXfrm>
        <a:off x="1227231" y="0"/>
        <a:ext cx="707794" cy="1089357"/>
      </dsp:txXfrm>
    </dsp:sp>
    <dsp:sp modelId="{D9899D08-4191-4F07-A271-CF4D045B77E3}">
      <dsp:nvSpPr>
        <dsp:cNvPr id="0" name=""/>
        <dsp:cNvSpPr/>
      </dsp:nvSpPr>
      <dsp:spPr bwMode="white">
        <a:xfrm>
          <a:off x="836885" y="1089357"/>
          <a:ext cx="1526629" cy="1321747"/>
        </a:xfrm>
        <a:prstGeom prst="trapezoid">
          <a:avLst>
            <a:gd name="adj" fmla="val 31658"/>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Application</a:t>
          </a:r>
        </a:p>
      </dsp:txBody>
      <dsp:txXfrm>
        <a:off x="1104045" y="1089357"/>
        <a:ext cx="992309" cy="1321747"/>
      </dsp:txXfrm>
    </dsp:sp>
    <dsp:sp modelId="{C324C929-1B6B-43C9-BD41-C8BBEB9C508B}">
      <dsp:nvSpPr>
        <dsp:cNvPr id="0" name=""/>
        <dsp:cNvSpPr/>
      </dsp:nvSpPr>
      <dsp:spPr bwMode="white">
        <a:xfrm>
          <a:off x="418442" y="2411105"/>
          <a:ext cx="2363514" cy="1321747"/>
        </a:xfrm>
        <a:prstGeom prst="trapezoid">
          <a:avLst>
            <a:gd name="adj" fmla="val 31658"/>
          </a:avLst>
        </a:prstGeom>
        <a:solidFill>
          <a:srgbClr val="FF99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Appreciation</a:t>
          </a:r>
        </a:p>
      </dsp:txBody>
      <dsp:txXfrm>
        <a:off x="832057" y="2411105"/>
        <a:ext cx="1536284" cy="1321747"/>
      </dsp:txXfrm>
    </dsp:sp>
    <dsp:sp modelId="{92FEC248-6D13-47D4-8DE3-8CBA9C131B8C}">
      <dsp:nvSpPr>
        <dsp:cNvPr id="0" name=""/>
        <dsp:cNvSpPr/>
      </dsp:nvSpPr>
      <dsp:spPr bwMode="white">
        <a:xfrm>
          <a:off x="0" y="3732852"/>
          <a:ext cx="3200400" cy="1321747"/>
        </a:xfrm>
        <a:prstGeom prst="trapezoid">
          <a:avLst>
            <a:gd name="adj" fmla="val 31658"/>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Awareness</a:t>
          </a:r>
        </a:p>
      </dsp:txBody>
      <dsp:txXfrm>
        <a:off x="560069" y="3732852"/>
        <a:ext cx="2080260" cy="132174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pyraLvlNode" val="level"/>
          <dgm:param type="pyraAcctTxNode" val="acctTx"/>
          <dgm:param type="pyraAcctBkgdNode" val="acctBkgd"/>
          <dgm:param type="linDir" val="fromB"/>
          <dgm:param type="txDir" val="fromT"/>
          <dgm:param type="pyraAcctPos" val="aft"/>
          <dgm:param type="pyraAcctTxMar" val="step"/>
        </dgm:alg>
      </dgm:if>
      <dgm:else name="Name3">
        <dgm:alg type="pyra">
          <dgm:param type="pyraLvlNode" val="level"/>
          <dgm:param type="pyraAcctTxNode" val="acctTx"/>
          <dgm:param type="pyraAcctBkgdNode" val="acctBkgd"/>
          <dgm:param type="linDir" val="fromB"/>
          <dgm:param type="txDir" val="fromT"/>
          <dgm:param type="pyraAcctPos" val="bef"/>
          <dgm:param type="pyraAcctTxMar" val="step"/>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E16F9-0AF9-4812-851C-49C494D15317}" type="datetimeFigureOut">
              <a:rPr lang="en-IN" smtClean="0"/>
              <a:t>20-10-2025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F2E4D4-08A0-481D-BEB3-D4836D0B2F54}" type="slidenum">
              <a:rPr lang="en-IN" smtClean="0"/>
              <a:t>‹#›</a:t>
            </a:fld>
            <a:endParaRPr lang="en-IN"/>
          </a:p>
        </p:txBody>
      </p:sp>
    </p:spTree>
    <p:extLst>
      <p:ext uri="{BB962C8B-B14F-4D97-AF65-F5344CB8AC3E}">
        <p14:creationId xmlns:p14="http://schemas.microsoft.com/office/powerpoint/2010/main" val="2793814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05A95-85CF-E27B-0527-5E34834C9A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96C6CB6-4D2C-18B0-BDB6-BBBED93E91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F2AF2E9-2BC9-760C-750B-340D0659DF4B}"/>
              </a:ext>
            </a:extLst>
          </p:cNvPr>
          <p:cNvSpPr>
            <a:spLocks noGrp="1"/>
          </p:cNvSpPr>
          <p:nvPr>
            <p:ph type="dt" sz="half" idx="10"/>
          </p:nvPr>
        </p:nvSpPr>
        <p:spPr/>
        <p:txBody>
          <a:bodyPr/>
          <a:lstStyle/>
          <a:p>
            <a:fld id="{47F0F11D-0397-4078-8B82-A2A3373A45FF}" type="datetimeFigureOut">
              <a:rPr lang="en-IN" smtClean="0"/>
              <a:t>20-10-2025</a:t>
            </a:fld>
            <a:endParaRPr lang="en-IN"/>
          </a:p>
        </p:txBody>
      </p:sp>
      <p:sp>
        <p:nvSpPr>
          <p:cNvPr id="5" name="Footer Placeholder 4">
            <a:extLst>
              <a:ext uri="{FF2B5EF4-FFF2-40B4-BE49-F238E27FC236}">
                <a16:creationId xmlns:a16="http://schemas.microsoft.com/office/drawing/2014/main" id="{5AB6FEE4-FA3D-5808-8A03-B3C5056B5FA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BBC118E-7E72-D6FE-DAF4-49770557B29A}"/>
              </a:ext>
            </a:extLst>
          </p:cNvPr>
          <p:cNvSpPr>
            <a:spLocks noGrp="1"/>
          </p:cNvSpPr>
          <p:nvPr>
            <p:ph type="sldNum" sz="quarter" idx="12"/>
          </p:nvPr>
        </p:nvSpPr>
        <p:spPr/>
        <p:txBody>
          <a:bodyPr/>
          <a:lstStyle/>
          <a:p>
            <a:fld id="{2B21280A-F949-4672-8A4E-DA731F9C9F9E}" type="slidenum">
              <a:rPr lang="en-IN" smtClean="0"/>
              <a:t>‹#›</a:t>
            </a:fld>
            <a:endParaRPr lang="en-IN"/>
          </a:p>
        </p:txBody>
      </p:sp>
    </p:spTree>
    <p:extLst>
      <p:ext uri="{BB962C8B-B14F-4D97-AF65-F5344CB8AC3E}">
        <p14:creationId xmlns:p14="http://schemas.microsoft.com/office/powerpoint/2010/main" val="1229247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F57CE-4FFB-E8F5-C1F9-0CB5B1456CF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EC65D11-5144-3FCB-5016-B1FDD50C0B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A3C71B7-5B99-9953-690A-C7A8713BF531}"/>
              </a:ext>
            </a:extLst>
          </p:cNvPr>
          <p:cNvSpPr>
            <a:spLocks noGrp="1"/>
          </p:cNvSpPr>
          <p:nvPr>
            <p:ph type="dt" sz="half" idx="10"/>
          </p:nvPr>
        </p:nvSpPr>
        <p:spPr/>
        <p:txBody>
          <a:bodyPr/>
          <a:lstStyle/>
          <a:p>
            <a:fld id="{47F0F11D-0397-4078-8B82-A2A3373A45FF}" type="datetimeFigureOut">
              <a:rPr lang="en-IN" smtClean="0"/>
              <a:t>20-10-2025</a:t>
            </a:fld>
            <a:endParaRPr lang="en-IN"/>
          </a:p>
        </p:txBody>
      </p:sp>
      <p:sp>
        <p:nvSpPr>
          <p:cNvPr id="5" name="Footer Placeholder 4">
            <a:extLst>
              <a:ext uri="{FF2B5EF4-FFF2-40B4-BE49-F238E27FC236}">
                <a16:creationId xmlns:a16="http://schemas.microsoft.com/office/drawing/2014/main" id="{B6808139-38B1-AB33-E190-224FC6328F3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4418B55-8632-EDC4-A174-CB34340F7244}"/>
              </a:ext>
            </a:extLst>
          </p:cNvPr>
          <p:cNvSpPr>
            <a:spLocks noGrp="1"/>
          </p:cNvSpPr>
          <p:nvPr>
            <p:ph type="sldNum" sz="quarter" idx="12"/>
          </p:nvPr>
        </p:nvSpPr>
        <p:spPr/>
        <p:txBody>
          <a:bodyPr/>
          <a:lstStyle/>
          <a:p>
            <a:fld id="{2B21280A-F949-4672-8A4E-DA731F9C9F9E}" type="slidenum">
              <a:rPr lang="en-IN" smtClean="0"/>
              <a:t>‹#›</a:t>
            </a:fld>
            <a:endParaRPr lang="en-IN"/>
          </a:p>
        </p:txBody>
      </p:sp>
    </p:spTree>
    <p:extLst>
      <p:ext uri="{BB962C8B-B14F-4D97-AF65-F5344CB8AC3E}">
        <p14:creationId xmlns:p14="http://schemas.microsoft.com/office/powerpoint/2010/main" val="2715518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0C355-37DE-16C9-AEC1-E614A665F0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827D248-1F92-1CF5-D77E-4CAB548EDC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57CFB8-1493-852B-8019-6E992CC850BD}"/>
              </a:ext>
            </a:extLst>
          </p:cNvPr>
          <p:cNvSpPr>
            <a:spLocks noGrp="1"/>
          </p:cNvSpPr>
          <p:nvPr>
            <p:ph type="dt" sz="half" idx="10"/>
          </p:nvPr>
        </p:nvSpPr>
        <p:spPr/>
        <p:txBody>
          <a:bodyPr/>
          <a:lstStyle/>
          <a:p>
            <a:fld id="{47F0F11D-0397-4078-8B82-A2A3373A45FF}" type="datetimeFigureOut">
              <a:rPr lang="en-IN" smtClean="0"/>
              <a:t>20-10-2025</a:t>
            </a:fld>
            <a:endParaRPr lang="en-IN"/>
          </a:p>
        </p:txBody>
      </p:sp>
      <p:sp>
        <p:nvSpPr>
          <p:cNvPr id="5" name="Footer Placeholder 4">
            <a:extLst>
              <a:ext uri="{FF2B5EF4-FFF2-40B4-BE49-F238E27FC236}">
                <a16:creationId xmlns:a16="http://schemas.microsoft.com/office/drawing/2014/main" id="{ADFB54E9-8D45-1440-47F2-C7D74B2F05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D9FBF68-5EAC-C677-B931-3287546B79A1}"/>
              </a:ext>
            </a:extLst>
          </p:cNvPr>
          <p:cNvSpPr>
            <a:spLocks noGrp="1"/>
          </p:cNvSpPr>
          <p:nvPr>
            <p:ph type="sldNum" sz="quarter" idx="12"/>
          </p:nvPr>
        </p:nvSpPr>
        <p:spPr/>
        <p:txBody>
          <a:bodyPr/>
          <a:lstStyle/>
          <a:p>
            <a:fld id="{2B21280A-F949-4672-8A4E-DA731F9C9F9E}" type="slidenum">
              <a:rPr lang="en-IN" smtClean="0"/>
              <a:t>‹#›</a:t>
            </a:fld>
            <a:endParaRPr lang="en-IN"/>
          </a:p>
        </p:txBody>
      </p:sp>
    </p:spTree>
    <p:extLst>
      <p:ext uri="{BB962C8B-B14F-4D97-AF65-F5344CB8AC3E}">
        <p14:creationId xmlns:p14="http://schemas.microsoft.com/office/powerpoint/2010/main" val="3983453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91749-2FAF-A4F7-403D-6371CB9E119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C268DFE-BE74-20A4-ABA0-6B50D82091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92DB626-7D42-8477-8A12-8968C60711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EBF1DA2-4BEA-E7F6-6C6D-C3A419C62283}"/>
              </a:ext>
            </a:extLst>
          </p:cNvPr>
          <p:cNvSpPr>
            <a:spLocks noGrp="1"/>
          </p:cNvSpPr>
          <p:nvPr>
            <p:ph type="dt" sz="half" idx="10"/>
          </p:nvPr>
        </p:nvSpPr>
        <p:spPr/>
        <p:txBody>
          <a:bodyPr/>
          <a:lstStyle/>
          <a:p>
            <a:fld id="{47F0F11D-0397-4078-8B82-A2A3373A45FF}" type="datetimeFigureOut">
              <a:rPr lang="en-IN" smtClean="0"/>
              <a:t>20-10-2025</a:t>
            </a:fld>
            <a:endParaRPr lang="en-IN"/>
          </a:p>
        </p:txBody>
      </p:sp>
      <p:sp>
        <p:nvSpPr>
          <p:cNvPr id="6" name="Footer Placeholder 5">
            <a:extLst>
              <a:ext uri="{FF2B5EF4-FFF2-40B4-BE49-F238E27FC236}">
                <a16:creationId xmlns:a16="http://schemas.microsoft.com/office/drawing/2014/main" id="{49BB8E44-47AC-3C4C-3CBA-4ADBBA43F1F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DBF1B48-58E4-756C-8F9A-777B5E0A512F}"/>
              </a:ext>
            </a:extLst>
          </p:cNvPr>
          <p:cNvSpPr>
            <a:spLocks noGrp="1"/>
          </p:cNvSpPr>
          <p:nvPr>
            <p:ph type="sldNum" sz="quarter" idx="12"/>
          </p:nvPr>
        </p:nvSpPr>
        <p:spPr/>
        <p:txBody>
          <a:bodyPr/>
          <a:lstStyle/>
          <a:p>
            <a:fld id="{2B21280A-F949-4672-8A4E-DA731F9C9F9E}" type="slidenum">
              <a:rPr lang="en-IN" smtClean="0"/>
              <a:t>‹#›</a:t>
            </a:fld>
            <a:endParaRPr lang="en-IN"/>
          </a:p>
        </p:txBody>
      </p:sp>
    </p:spTree>
    <p:extLst>
      <p:ext uri="{BB962C8B-B14F-4D97-AF65-F5344CB8AC3E}">
        <p14:creationId xmlns:p14="http://schemas.microsoft.com/office/powerpoint/2010/main" val="803554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62F7E-CC56-9F35-3603-F008777B7ED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E9044C2-4DD9-A6B6-0EAD-C204B23923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2DCBED-29D3-6A2C-3185-16D5B81493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CC23992-D8F0-313E-057E-FFF635B4CB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67C201-929F-0DCA-8697-42C4576979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0110742-97DA-5D88-17BB-B5D99CEF9E6A}"/>
              </a:ext>
            </a:extLst>
          </p:cNvPr>
          <p:cNvSpPr>
            <a:spLocks noGrp="1"/>
          </p:cNvSpPr>
          <p:nvPr>
            <p:ph type="dt" sz="half" idx="10"/>
          </p:nvPr>
        </p:nvSpPr>
        <p:spPr/>
        <p:txBody>
          <a:bodyPr/>
          <a:lstStyle/>
          <a:p>
            <a:fld id="{47F0F11D-0397-4078-8B82-A2A3373A45FF}" type="datetimeFigureOut">
              <a:rPr lang="en-IN" smtClean="0"/>
              <a:t>20-10-2025</a:t>
            </a:fld>
            <a:endParaRPr lang="en-IN"/>
          </a:p>
        </p:txBody>
      </p:sp>
      <p:sp>
        <p:nvSpPr>
          <p:cNvPr id="8" name="Footer Placeholder 7">
            <a:extLst>
              <a:ext uri="{FF2B5EF4-FFF2-40B4-BE49-F238E27FC236}">
                <a16:creationId xmlns:a16="http://schemas.microsoft.com/office/drawing/2014/main" id="{8D872D7F-D55B-748B-CEFC-2A7420772AE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021B832-4422-32F4-8745-FD8B4FF0F222}"/>
              </a:ext>
            </a:extLst>
          </p:cNvPr>
          <p:cNvSpPr>
            <a:spLocks noGrp="1"/>
          </p:cNvSpPr>
          <p:nvPr>
            <p:ph type="sldNum" sz="quarter" idx="12"/>
          </p:nvPr>
        </p:nvSpPr>
        <p:spPr/>
        <p:txBody>
          <a:bodyPr/>
          <a:lstStyle/>
          <a:p>
            <a:fld id="{2B21280A-F949-4672-8A4E-DA731F9C9F9E}" type="slidenum">
              <a:rPr lang="en-IN" smtClean="0"/>
              <a:t>‹#›</a:t>
            </a:fld>
            <a:endParaRPr lang="en-IN"/>
          </a:p>
        </p:txBody>
      </p:sp>
    </p:spTree>
    <p:extLst>
      <p:ext uri="{BB962C8B-B14F-4D97-AF65-F5344CB8AC3E}">
        <p14:creationId xmlns:p14="http://schemas.microsoft.com/office/powerpoint/2010/main" val="2624006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3FBE6-5D59-996F-4CD9-33FCBDAC5C8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EF5B575-C8F4-2AA6-820E-755752A83F6A}"/>
              </a:ext>
            </a:extLst>
          </p:cNvPr>
          <p:cNvSpPr>
            <a:spLocks noGrp="1"/>
          </p:cNvSpPr>
          <p:nvPr>
            <p:ph type="dt" sz="half" idx="10"/>
          </p:nvPr>
        </p:nvSpPr>
        <p:spPr/>
        <p:txBody>
          <a:bodyPr/>
          <a:lstStyle/>
          <a:p>
            <a:fld id="{47F0F11D-0397-4078-8B82-A2A3373A45FF}" type="datetimeFigureOut">
              <a:rPr lang="en-IN" smtClean="0"/>
              <a:t>20-10-2025</a:t>
            </a:fld>
            <a:endParaRPr lang="en-IN"/>
          </a:p>
        </p:txBody>
      </p:sp>
      <p:sp>
        <p:nvSpPr>
          <p:cNvPr id="4" name="Footer Placeholder 3">
            <a:extLst>
              <a:ext uri="{FF2B5EF4-FFF2-40B4-BE49-F238E27FC236}">
                <a16:creationId xmlns:a16="http://schemas.microsoft.com/office/drawing/2014/main" id="{BC34E246-24C9-F175-2929-76B8BF60884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2BFC2B1-A60E-FC5C-D227-C3FD04611EDC}"/>
              </a:ext>
            </a:extLst>
          </p:cNvPr>
          <p:cNvSpPr>
            <a:spLocks noGrp="1"/>
          </p:cNvSpPr>
          <p:nvPr>
            <p:ph type="sldNum" sz="quarter" idx="12"/>
          </p:nvPr>
        </p:nvSpPr>
        <p:spPr/>
        <p:txBody>
          <a:bodyPr/>
          <a:lstStyle/>
          <a:p>
            <a:fld id="{2B21280A-F949-4672-8A4E-DA731F9C9F9E}" type="slidenum">
              <a:rPr lang="en-IN" smtClean="0"/>
              <a:t>‹#›</a:t>
            </a:fld>
            <a:endParaRPr lang="en-IN"/>
          </a:p>
        </p:txBody>
      </p:sp>
    </p:spTree>
    <p:extLst>
      <p:ext uri="{BB962C8B-B14F-4D97-AF65-F5344CB8AC3E}">
        <p14:creationId xmlns:p14="http://schemas.microsoft.com/office/powerpoint/2010/main" val="729468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2D5FBD-C860-A170-2834-BC35D6734FA2}"/>
              </a:ext>
            </a:extLst>
          </p:cNvPr>
          <p:cNvSpPr>
            <a:spLocks noGrp="1"/>
          </p:cNvSpPr>
          <p:nvPr>
            <p:ph type="dt" sz="half" idx="10"/>
          </p:nvPr>
        </p:nvSpPr>
        <p:spPr/>
        <p:txBody>
          <a:bodyPr/>
          <a:lstStyle/>
          <a:p>
            <a:fld id="{47F0F11D-0397-4078-8B82-A2A3373A45FF}" type="datetimeFigureOut">
              <a:rPr lang="en-IN" smtClean="0"/>
              <a:t>20-10-2025</a:t>
            </a:fld>
            <a:endParaRPr lang="en-IN"/>
          </a:p>
        </p:txBody>
      </p:sp>
      <p:sp>
        <p:nvSpPr>
          <p:cNvPr id="3" name="Footer Placeholder 2">
            <a:extLst>
              <a:ext uri="{FF2B5EF4-FFF2-40B4-BE49-F238E27FC236}">
                <a16:creationId xmlns:a16="http://schemas.microsoft.com/office/drawing/2014/main" id="{3C0D67FC-9F48-6EB7-0A67-0079ADBCFFC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7A4944D-9772-5C77-18E6-D35B8AF9D91B}"/>
              </a:ext>
            </a:extLst>
          </p:cNvPr>
          <p:cNvSpPr>
            <a:spLocks noGrp="1"/>
          </p:cNvSpPr>
          <p:nvPr>
            <p:ph type="sldNum" sz="quarter" idx="12"/>
          </p:nvPr>
        </p:nvSpPr>
        <p:spPr/>
        <p:txBody>
          <a:bodyPr/>
          <a:lstStyle/>
          <a:p>
            <a:fld id="{2B21280A-F949-4672-8A4E-DA731F9C9F9E}" type="slidenum">
              <a:rPr lang="en-IN" smtClean="0"/>
              <a:t>‹#›</a:t>
            </a:fld>
            <a:endParaRPr lang="en-IN"/>
          </a:p>
        </p:txBody>
      </p:sp>
    </p:spTree>
    <p:extLst>
      <p:ext uri="{BB962C8B-B14F-4D97-AF65-F5344CB8AC3E}">
        <p14:creationId xmlns:p14="http://schemas.microsoft.com/office/powerpoint/2010/main" val="3836380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7292D-B7EC-9A8A-FABC-9CAA6EC982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EC4AE9E-A48A-C81C-07CC-9F95CBE318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0F69E49-8752-5B12-06E5-9365B0C19A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7AC1B7-075A-6834-3326-25BB2A142085}"/>
              </a:ext>
            </a:extLst>
          </p:cNvPr>
          <p:cNvSpPr>
            <a:spLocks noGrp="1"/>
          </p:cNvSpPr>
          <p:nvPr>
            <p:ph type="dt" sz="half" idx="10"/>
          </p:nvPr>
        </p:nvSpPr>
        <p:spPr/>
        <p:txBody>
          <a:bodyPr/>
          <a:lstStyle/>
          <a:p>
            <a:fld id="{47F0F11D-0397-4078-8B82-A2A3373A45FF}" type="datetimeFigureOut">
              <a:rPr lang="en-IN" smtClean="0"/>
              <a:t>20-10-2025</a:t>
            </a:fld>
            <a:endParaRPr lang="en-IN"/>
          </a:p>
        </p:txBody>
      </p:sp>
      <p:sp>
        <p:nvSpPr>
          <p:cNvPr id="6" name="Footer Placeholder 5">
            <a:extLst>
              <a:ext uri="{FF2B5EF4-FFF2-40B4-BE49-F238E27FC236}">
                <a16:creationId xmlns:a16="http://schemas.microsoft.com/office/drawing/2014/main" id="{A0127E9B-1E6C-C5F8-8D8D-636B37437A4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B90DF19-3A5A-9CEB-632A-E2F2DB3E8552}"/>
              </a:ext>
            </a:extLst>
          </p:cNvPr>
          <p:cNvSpPr>
            <a:spLocks noGrp="1"/>
          </p:cNvSpPr>
          <p:nvPr>
            <p:ph type="sldNum" sz="quarter" idx="12"/>
          </p:nvPr>
        </p:nvSpPr>
        <p:spPr/>
        <p:txBody>
          <a:bodyPr/>
          <a:lstStyle/>
          <a:p>
            <a:fld id="{2B21280A-F949-4672-8A4E-DA731F9C9F9E}" type="slidenum">
              <a:rPr lang="en-IN" smtClean="0"/>
              <a:t>‹#›</a:t>
            </a:fld>
            <a:endParaRPr lang="en-IN"/>
          </a:p>
        </p:txBody>
      </p:sp>
    </p:spTree>
    <p:extLst>
      <p:ext uri="{BB962C8B-B14F-4D97-AF65-F5344CB8AC3E}">
        <p14:creationId xmlns:p14="http://schemas.microsoft.com/office/powerpoint/2010/main" val="1750500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47BAC-C27D-DEFC-0F27-307507264F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114A2EE-3C5B-68F4-0F03-2119FD576E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B9770AD-BB2C-88E2-B58C-D8E7495646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D64B9A-005F-3431-74A7-3742A9ACA1E8}"/>
              </a:ext>
            </a:extLst>
          </p:cNvPr>
          <p:cNvSpPr>
            <a:spLocks noGrp="1"/>
          </p:cNvSpPr>
          <p:nvPr>
            <p:ph type="dt" sz="half" idx="10"/>
          </p:nvPr>
        </p:nvSpPr>
        <p:spPr/>
        <p:txBody>
          <a:bodyPr/>
          <a:lstStyle/>
          <a:p>
            <a:fld id="{47F0F11D-0397-4078-8B82-A2A3373A45FF}" type="datetimeFigureOut">
              <a:rPr lang="en-IN" smtClean="0"/>
              <a:t>20-10-2025</a:t>
            </a:fld>
            <a:endParaRPr lang="en-IN"/>
          </a:p>
        </p:txBody>
      </p:sp>
      <p:sp>
        <p:nvSpPr>
          <p:cNvPr id="6" name="Footer Placeholder 5">
            <a:extLst>
              <a:ext uri="{FF2B5EF4-FFF2-40B4-BE49-F238E27FC236}">
                <a16:creationId xmlns:a16="http://schemas.microsoft.com/office/drawing/2014/main" id="{9BE29641-8AB0-57CB-9058-8089E9A970E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9D9CA74-CE27-9FEA-AAE6-E92D93BEC209}"/>
              </a:ext>
            </a:extLst>
          </p:cNvPr>
          <p:cNvSpPr>
            <a:spLocks noGrp="1"/>
          </p:cNvSpPr>
          <p:nvPr>
            <p:ph type="sldNum" sz="quarter" idx="12"/>
          </p:nvPr>
        </p:nvSpPr>
        <p:spPr/>
        <p:txBody>
          <a:bodyPr/>
          <a:lstStyle/>
          <a:p>
            <a:fld id="{2B21280A-F949-4672-8A4E-DA731F9C9F9E}" type="slidenum">
              <a:rPr lang="en-IN" smtClean="0"/>
              <a:t>‹#›</a:t>
            </a:fld>
            <a:endParaRPr lang="en-IN"/>
          </a:p>
        </p:txBody>
      </p:sp>
    </p:spTree>
    <p:extLst>
      <p:ext uri="{BB962C8B-B14F-4D97-AF65-F5344CB8AC3E}">
        <p14:creationId xmlns:p14="http://schemas.microsoft.com/office/powerpoint/2010/main" val="3141850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0ED3-550F-09EE-B9D0-AFD4773F506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878CB35-2F6B-FB7C-AC2F-97C536A723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2F05E27-D419-8490-9D69-F3DF9AE0C277}"/>
              </a:ext>
            </a:extLst>
          </p:cNvPr>
          <p:cNvSpPr>
            <a:spLocks noGrp="1"/>
          </p:cNvSpPr>
          <p:nvPr>
            <p:ph type="dt" sz="half" idx="10"/>
          </p:nvPr>
        </p:nvSpPr>
        <p:spPr/>
        <p:txBody>
          <a:bodyPr/>
          <a:lstStyle/>
          <a:p>
            <a:fld id="{47F0F11D-0397-4078-8B82-A2A3373A45FF}" type="datetimeFigureOut">
              <a:rPr lang="en-IN" smtClean="0"/>
              <a:t>20-10-2025</a:t>
            </a:fld>
            <a:endParaRPr lang="en-IN"/>
          </a:p>
        </p:txBody>
      </p:sp>
      <p:sp>
        <p:nvSpPr>
          <p:cNvPr id="5" name="Footer Placeholder 4">
            <a:extLst>
              <a:ext uri="{FF2B5EF4-FFF2-40B4-BE49-F238E27FC236}">
                <a16:creationId xmlns:a16="http://schemas.microsoft.com/office/drawing/2014/main" id="{15770E15-2EFC-2038-267C-35B7129F4BF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F652D83-F6B7-52BD-903E-79478CD91A0B}"/>
              </a:ext>
            </a:extLst>
          </p:cNvPr>
          <p:cNvSpPr>
            <a:spLocks noGrp="1"/>
          </p:cNvSpPr>
          <p:nvPr>
            <p:ph type="sldNum" sz="quarter" idx="12"/>
          </p:nvPr>
        </p:nvSpPr>
        <p:spPr/>
        <p:txBody>
          <a:bodyPr/>
          <a:lstStyle/>
          <a:p>
            <a:fld id="{2B21280A-F949-4672-8A4E-DA731F9C9F9E}" type="slidenum">
              <a:rPr lang="en-IN" smtClean="0"/>
              <a:t>‹#›</a:t>
            </a:fld>
            <a:endParaRPr lang="en-IN"/>
          </a:p>
        </p:txBody>
      </p:sp>
    </p:spTree>
    <p:extLst>
      <p:ext uri="{BB962C8B-B14F-4D97-AF65-F5344CB8AC3E}">
        <p14:creationId xmlns:p14="http://schemas.microsoft.com/office/powerpoint/2010/main" val="1205153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04E9DA-5A5B-17E9-7844-C7FCD4FD5B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3F7C5C8-7F23-11B1-2F3E-4EE3E045E7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EDD73C5-8BD5-309D-0DC4-34E61E32A275}"/>
              </a:ext>
            </a:extLst>
          </p:cNvPr>
          <p:cNvSpPr>
            <a:spLocks noGrp="1"/>
          </p:cNvSpPr>
          <p:nvPr>
            <p:ph type="dt" sz="half" idx="10"/>
          </p:nvPr>
        </p:nvSpPr>
        <p:spPr/>
        <p:txBody>
          <a:bodyPr/>
          <a:lstStyle/>
          <a:p>
            <a:fld id="{47F0F11D-0397-4078-8B82-A2A3373A45FF}" type="datetimeFigureOut">
              <a:rPr lang="en-IN" smtClean="0"/>
              <a:t>20-10-2025</a:t>
            </a:fld>
            <a:endParaRPr lang="en-IN"/>
          </a:p>
        </p:txBody>
      </p:sp>
      <p:sp>
        <p:nvSpPr>
          <p:cNvPr id="5" name="Footer Placeholder 4">
            <a:extLst>
              <a:ext uri="{FF2B5EF4-FFF2-40B4-BE49-F238E27FC236}">
                <a16:creationId xmlns:a16="http://schemas.microsoft.com/office/drawing/2014/main" id="{C7AC458B-5CEA-8106-F3FB-4B0C5EAECBF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E27477C-B85B-268A-A9E3-82A63D644064}"/>
              </a:ext>
            </a:extLst>
          </p:cNvPr>
          <p:cNvSpPr>
            <a:spLocks noGrp="1"/>
          </p:cNvSpPr>
          <p:nvPr>
            <p:ph type="sldNum" sz="quarter" idx="12"/>
          </p:nvPr>
        </p:nvSpPr>
        <p:spPr/>
        <p:txBody>
          <a:bodyPr/>
          <a:lstStyle/>
          <a:p>
            <a:fld id="{2B21280A-F949-4672-8A4E-DA731F9C9F9E}" type="slidenum">
              <a:rPr lang="en-IN" smtClean="0"/>
              <a:t>‹#›</a:t>
            </a:fld>
            <a:endParaRPr lang="en-IN"/>
          </a:p>
        </p:txBody>
      </p:sp>
    </p:spTree>
    <p:extLst>
      <p:ext uri="{BB962C8B-B14F-4D97-AF65-F5344CB8AC3E}">
        <p14:creationId xmlns:p14="http://schemas.microsoft.com/office/powerpoint/2010/main" val="932063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44A87A-2A41-D421-4C15-EF5F28FD27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639218E-0F99-8159-2F0B-335AB1CC8F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0840176-1EE0-9DA7-5BCE-CD552B2474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F0F11D-0397-4078-8B82-A2A3373A45FF}" type="datetimeFigureOut">
              <a:rPr lang="en-IN" smtClean="0"/>
              <a:t>20-10-2025</a:t>
            </a:fld>
            <a:endParaRPr lang="en-IN"/>
          </a:p>
        </p:txBody>
      </p:sp>
      <p:sp>
        <p:nvSpPr>
          <p:cNvPr id="5" name="Footer Placeholder 4">
            <a:extLst>
              <a:ext uri="{FF2B5EF4-FFF2-40B4-BE49-F238E27FC236}">
                <a16:creationId xmlns:a16="http://schemas.microsoft.com/office/drawing/2014/main" id="{7E63734B-ADA4-6C81-80DA-016BC82C01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0CD89EC-5887-150E-D382-8095596D1E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21280A-F949-4672-8A4E-DA731F9C9F9E}" type="slidenum">
              <a:rPr lang="en-IN" smtClean="0"/>
              <a:t>‹#›</a:t>
            </a:fld>
            <a:endParaRPr lang="en-IN"/>
          </a:p>
        </p:txBody>
      </p:sp>
    </p:spTree>
    <p:extLst>
      <p:ext uri="{BB962C8B-B14F-4D97-AF65-F5344CB8AC3E}">
        <p14:creationId xmlns:p14="http://schemas.microsoft.com/office/powerpoint/2010/main" val="2590952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5.xml"/><Relationship Id="rId7" Type="http://schemas.openxmlformats.org/officeDocument/2006/relationships/image" Target="../media/image2.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5.xml"/><Relationship Id="rId7" Type="http://schemas.openxmlformats.org/officeDocument/2006/relationships/diagramQuickStyle" Target="../diagrams/quickStyle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4.png"/><Relationship Id="rId4" Type="http://schemas.openxmlformats.org/officeDocument/2006/relationships/image" Target="../media/image5.jpe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4.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0.JP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4.png"/><Relationship Id="rId4" Type="http://schemas.openxmlformats.org/officeDocument/2006/relationships/hyperlink" Target="http://www.buildbestvalu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867"/>
            <a:ext cx="12192000" cy="708635"/>
          </a:xfrm>
        </p:spPr>
        <p:txBody>
          <a:bodyPr>
            <a:normAutofit fontScale="90000"/>
          </a:bodyPr>
          <a:lstStyle/>
          <a:p>
            <a:pPr algn="ctr"/>
            <a:r>
              <a:rPr lang="en-US" sz="3555" b="1" dirty="0">
                <a:sym typeface="+mn-ea"/>
              </a:rPr>
              <a:t> </a:t>
            </a:r>
            <a:br>
              <a:rPr lang="en-US" b="1" dirty="0">
                <a:sym typeface="+mn-ea"/>
              </a:rPr>
            </a:br>
            <a:br>
              <a:rPr lang="en-US" b="1" dirty="0">
                <a:sym typeface="+mn-ea"/>
              </a:rPr>
            </a:br>
            <a:r>
              <a:rPr lang="en-US" b="1" dirty="0">
                <a:solidFill>
                  <a:srgbClr val="C00000"/>
                </a:solidFill>
                <a:latin typeface="+mn-lt"/>
                <a:sym typeface="+mn-ea"/>
              </a:rPr>
              <a:t>ATTITUDE FOR SUCCESS through SYNERGY </a:t>
            </a:r>
            <a:br>
              <a:rPr lang="en-US" b="1" dirty="0">
                <a:solidFill>
                  <a:srgbClr val="C00000"/>
                </a:solidFill>
                <a:sym typeface="+mn-ea"/>
              </a:rPr>
            </a:br>
            <a:br>
              <a:rPr lang="en-US" dirty="0">
                <a:solidFill>
                  <a:srgbClr val="C00000"/>
                </a:solidFill>
                <a:sym typeface="+mn-ea"/>
              </a:rPr>
            </a:br>
            <a:br>
              <a:rPr lang="en-US" sz="1800" dirty="0">
                <a:solidFill>
                  <a:srgbClr val="00B0F0"/>
                </a:solidFill>
                <a:latin typeface="Arial" panose="020B0604020202020204" pitchFamily="34" charset="0"/>
                <a:ea typeface="Calibri" panose="020F0502020204030204" pitchFamily="34" charset="0"/>
              </a:rPr>
            </a:br>
            <a:br>
              <a:rPr lang="en-US" sz="2200" dirty="0">
                <a:solidFill>
                  <a:srgbClr val="C00000"/>
                </a:solidFill>
              </a:rPr>
            </a:br>
            <a:endParaRPr lang="en-US" sz="2200" dirty="0"/>
          </a:p>
        </p:txBody>
      </p:sp>
      <p:sp>
        <p:nvSpPr>
          <p:cNvPr id="6" name="Content Placeholder 5">
            <a:extLst>
              <a:ext uri="{FF2B5EF4-FFF2-40B4-BE49-F238E27FC236}">
                <a16:creationId xmlns:a16="http://schemas.microsoft.com/office/drawing/2014/main" id="{F9593B46-46D5-B45E-7C45-938B3338D609}"/>
              </a:ext>
            </a:extLst>
          </p:cNvPr>
          <p:cNvSpPr>
            <a:spLocks noGrp="1"/>
          </p:cNvSpPr>
          <p:nvPr>
            <p:ph sz="quarter" idx="4"/>
          </p:nvPr>
        </p:nvSpPr>
        <p:spPr>
          <a:xfrm>
            <a:off x="7117509" y="611833"/>
            <a:ext cx="4451005" cy="5943600"/>
          </a:xfrm>
        </p:spPr>
        <p:txBody>
          <a:bodyPr>
            <a:normAutofit lnSpcReduction="10000"/>
          </a:bodyPr>
          <a:lstStyle/>
          <a:p>
            <a:pPr marL="0" indent="0">
              <a:buNone/>
            </a:pPr>
            <a:r>
              <a:rPr lang="en-US" b="1" dirty="0">
                <a:solidFill>
                  <a:srgbClr val="C00000"/>
                </a:solidFill>
              </a:rPr>
              <a:t> </a:t>
            </a:r>
            <a:r>
              <a:rPr lang="en-US" sz="2400" dirty="0">
                <a:solidFill>
                  <a:srgbClr val="000000"/>
                </a:solidFill>
                <a:ea typeface="Calibri" panose="020F0502020204030204" pitchFamily="34" charset="0"/>
                <a:cs typeface="Mangal" panose="02040503050203030202" pitchFamily="18" charset="0"/>
              </a:rPr>
              <a:t>AI Chat GPT says,</a:t>
            </a:r>
            <a:r>
              <a:rPr lang="en-US" sz="2400" dirty="0">
                <a:solidFill>
                  <a:srgbClr val="FF0000"/>
                </a:solidFill>
                <a:ea typeface="Calibri" panose="020F0502020204030204" pitchFamily="34" charset="0"/>
                <a:cs typeface="Mangal" panose="02040503050203030202" pitchFamily="18" charset="0"/>
              </a:rPr>
              <a:t> </a:t>
            </a:r>
          </a:p>
          <a:p>
            <a:pPr marL="0" indent="0">
              <a:buNone/>
            </a:pPr>
            <a:r>
              <a:rPr lang="en-US" sz="1800" dirty="0">
                <a:solidFill>
                  <a:srgbClr val="000000"/>
                </a:solidFill>
                <a:ea typeface="Times New Roman" panose="02020603050405020304" pitchFamily="18" charset="0"/>
                <a:cs typeface="Segoe UI" panose="020B0502040204020203" pitchFamily="34" charset="0"/>
              </a:rPr>
              <a:t>“</a:t>
            </a:r>
            <a:r>
              <a:rPr lang="en-US" sz="1800" dirty="0">
                <a:solidFill>
                  <a:srgbClr val="C00000"/>
                </a:solidFill>
                <a:ea typeface="Times New Roman" panose="02020603050405020304" pitchFamily="18" charset="0"/>
                <a:cs typeface="Segoe UI" panose="020B0502040204020203" pitchFamily="34" charset="0"/>
              </a:rPr>
              <a:t>The book ‘Attitude for Success Through Synergy’ by P.K. Ratho is unique in its approach to combining attitudes for success with the principles of synergy, specifically focusing on integrating knowledge, skill, and attitude through the lens of yoga and self-discipline.</a:t>
            </a:r>
          </a:p>
          <a:p>
            <a:pPr marL="0" indent="0">
              <a:buNone/>
            </a:pPr>
            <a:r>
              <a:rPr lang="en-US" sz="1200" dirty="0">
                <a:solidFill>
                  <a:srgbClr val="C00000"/>
                </a:solidFill>
                <a:ea typeface="Times New Roman" panose="02020603050405020304" pitchFamily="18" charset="0"/>
                <a:cs typeface="Segoe UI" panose="020B0502040204020203" pitchFamily="34" charset="0"/>
              </a:rPr>
              <a:t> </a:t>
            </a:r>
          </a:p>
          <a:p>
            <a:pPr marL="0" indent="0">
              <a:buNone/>
            </a:pPr>
            <a:r>
              <a:rPr lang="en-US" sz="1800" dirty="0">
                <a:solidFill>
                  <a:srgbClr val="000000"/>
                </a:solidFill>
                <a:ea typeface="Times New Roman" panose="02020603050405020304" pitchFamily="18" charset="0"/>
                <a:cs typeface="Segoe UI" panose="020B0502040204020203" pitchFamily="34" charset="0"/>
              </a:rPr>
              <a:t>While there are many books on attitude, success, and synergy separately, </a:t>
            </a:r>
            <a:r>
              <a:rPr lang="en-US" sz="1800" dirty="0" err="1">
                <a:solidFill>
                  <a:srgbClr val="000000"/>
                </a:solidFill>
                <a:ea typeface="Times New Roman" panose="02020603050405020304" pitchFamily="18" charset="0"/>
                <a:cs typeface="Segoe UI" panose="020B0502040204020203" pitchFamily="34" charset="0"/>
              </a:rPr>
              <a:t>Ratho's</a:t>
            </a:r>
            <a:r>
              <a:rPr lang="en-US" sz="1800" dirty="0">
                <a:solidFill>
                  <a:srgbClr val="000000"/>
                </a:solidFill>
                <a:ea typeface="Times New Roman" panose="02020603050405020304" pitchFamily="18" charset="0"/>
                <a:cs typeface="Segoe UI" panose="020B0502040204020203" pitchFamily="34" charset="0"/>
              </a:rPr>
              <a:t> work is distinct in how it intertwines these elements with the practices and philosophies of yoga, aiming to cultivate a harmonious synergy of body and mind for personal and professional excellence. </a:t>
            </a:r>
          </a:p>
          <a:p>
            <a:pPr marL="0" indent="0">
              <a:buNone/>
            </a:pPr>
            <a:endParaRPr lang="en-US" sz="1200" dirty="0">
              <a:solidFill>
                <a:srgbClr val="000000"/>
              </a:solidFill>
              <a:ea typeface="Times New Roman" panose="02020603050405020304" pitchFamily="18" charset="0"/>
              <a:cs typeface="Segoe UI" panose="020B0502040204020203" pitchFamily="34" charset="0"/>
            </a:endParaRPr>
          </a:p>
          <a:p>
            <a:pPr marL="0" indent="0">
              <a:buNone/>
            </a:pPr>
            <a:r>
              <a:rPr lang="en-US" sz="1800" dirty="0">
                <a:solidFill>
                  <a:srgbClr val="C00000"/>
                </a:solidFill>
                <a:ea typeface="Times New Roman" panose="02020603050405020304" pitchFamily="18" charset="0"/>
                <a:cs typeface="Segoe UI" panose="020B0502040204020203" pitchFamily="34" charset="0"/>
              </a:rPr>
              <a:t>This distinctive blend of traditional and modern concepts of success, along with practical applications in both personal development and teamwork, positions it uniquely among literature in the genre.</a:t>
            </a:r>
            <a:r>
              <a:rPr lang="en-US" sz="1800" dirty="0">
                <a:solidFill>
                  <a:srgbClr val="000000"/>
                </a:solidFill>
                <a:ea typeface="Times New Roman" panose="02020603050405020304" pitchFamily="18" charset="0"/>
                <a:cs typeface="Segoe UI" panose="020B0502040204020203" pitchFamily="34" charset="0"/>
              </a:rPr>
              <a:t>”</a:t>
            </a:r>
            <a:endParaRPr lang="en-US" sz="1800" b="1" dirty="0"/>
          </a:p>
          <a:p>
            <a:pPr marL="0" indent="0">
              <a:buNone/>
            </a:pPr>
            <a:endParaRPr lang="en-IN" dirty="0">
              <a:solidFill>
                <a:srgbClr val="C00000"/>
              </a:solidFill>
            </a:endParaRPr>
          </a:p>
        </p:txBody>
      </p:sp>
      <p:sp>
        <p:nvSpPr>
          <p:cNvPr id="5" name="TextBox 4">
            <a:extLst>
              <a:ext uri="{FF2B5EF4-FFF2-40B4-BE49-F238E27FC236}">
                <a16:creationId xmlns:a16="http://schemas.microsoft.com/office/drawing/2014/main" id="{06451981-3D19-E5D6-09DD-D8D4B0CF977E}"/>
              </a:ext>
            </a:extLst>
          </p:cNvPr>
          <p:cNvSpPr txBox="1"/>
          <p:nvPr/>
        </p:nvSpPr>
        <p:spPr>
          <a:xfrm>
            <a:off x="3472556" y="990600"/>
            <a:ext cx="3149654" cy="5355312"/>
          </a:xfrm>
          <a:prstGeom prst="rect">
            <a:avLst/>
          </a:prstGeom>
          <a:noFill/>
        </p:spPr>
        <p:txBody>
          <a:bodyPr wrap="square">
            <a:spAutoFit/>
          </a:bodyPr>
          <a:lstStyle/>
          <a:p>
            <a:r>
              <a:rPr lang="en-US" altLang="en-GB" b="1" dirty="0">
                <a:solidFill>
                  <a:srgbClr val="C00000"/>
                </a:solidFill>
                <a:sym typeface="+mn-ea"/>
              </a:rPr>
              <a:t>Part 1: Developing Synergy of Body and Mind for Functional Perfection by following ‘Rules’ (</a:t>
            </a:r>
            <a:r>
              <a:rPr lang="en-US" altLang="en-GB" b="1" i="1" dirty="0">
                <a:solidFill>
                  <a:srgbClr val="C00000"/>
                </a:solidFill>
                <a:sym typeface="+mn-ea"/>
              </a:rPr>
              <a:t>Niyama</a:t>
            </a:r>
            <a:r>
              <a:rPr lang="en-US" altLang="en-GB" b="1" dirty="0">
                <a:solidFill>
                  <a:srgbClr val="C00000"/>
                </a:solidFill>
                <a:sym typeface="+mn-ea"/>
              </a:rPr>
              <a:t>). Improves IQ. </a:t>
            </a:r>
          </a:p>
          <a:p>
            <a:endParaRPr lang="en-US" altLang="en-GB" b="1" dirty="0">
              <a:solidFill>
                <a:srgbClr val="C00000"/>
              </a:solidFill>
              <a:sym typeface="+mn-ea"/>
            </a:endParaRPr>
          </a:p>
          <a:p>
            <a:endParaRPr lang="en-US" altLang="en-GB" b="1" dirty="0">
              <a:solidFill>
                <a:srgbClr val="C00000"/>
              </a:solidFill>
              <a:sym typeface="+mn-ea"/>
            </a:endParaRPr>
          </a:p>
          <a:p>
            <a:r>
              <a:rPr lang="en-US" b="1" dirty="0">
                <a:sym typeface="+mn-ea"/>
              </a:rPr>
              <a:t>Part 2:  Knowhow to Excel from </a:t>
            </a:r>
            <a:r>
              <a:rPr lang="en-US" b="1" dirty="0">
                <a:solidFill>
                  <a:srgbClr val="C00000"/>
                </a:solidFill>
                <a:sym typeface="+mn-ea"/>
              </a:rPr>
              <a:t>Synergy  </a:t>
            </a:r>
            <a:r>
              <a:rPr lang="en-US" dirty="0">
                <a:sym typeface="+mn-ea"/>
              </a:rPr>
              <a:t> </a:t>
            </a:r>
            <a:r>
              <a:rPr lang="en-US" b="1" dirty="0">
                <a:solidFill>
                  <a:srgbClr val="C00000"/>
                </a:solidFill>
                <a:sym typeface="+mn-ea"/>
              </a:rPr>
              <a:t>of</a:t>
            </a:r>
            <a:r>
              <a:rPr lang="en-US" dirty="0">
                <a:sym typeface="+mn-ea"/>
              </a:rPr>
              <a:t> </a:t>
            </a:r>
            <a:r>
              <a:rPr lang="en-US" b="1" dirty="0">
                <a:solidFill>
                  <a:srgbClr val="C00000"/>
                </a:solidFill>
                <a:sym typeface="+mn-ea"/>
              </a:rPr>
              <a:t>Team through Empathy (</a:t>
            </a:r>
            <a:r>
              <a:rPr lang="en-US" b="1" i="1" dirty="0">
                <a:solidFill>
                  <a:srgbClr val="C00000"/>
                </a:solidFill>
                <a:sym typeface="+mn-ea"/>
              </a:rPr>
              <a:t>Yama</a:t>
            </a:r>
            <a:r>
              <a:rPr lang="en-US" b="1" dirty="0">
                <a:solidFill>
                  <a:srgbClr val="C00000"/>
                </a:solidFill>
                <a:sym typeface="+mn-ea"/>
              </a:rPr>
              <a:t>). </a:t>
            </a:r>
          </a:p>
          <a:p>
            <a:r>
              <a:rPr lang="en-US" b="1" dirty="0">
                <a:solidFill>
                  <a:srgbClr val="C00000"/>
                </a:solidFill>
                <a:sym typeface="+mn-ea"/>
              </a:rPr>
              <a:t>Improves EQ.</a:t>
            </a:r>
          </a:p>
          <a:p>
            <a:endParaRPr lang="en-US" b="1" dirty="0">
              <a:solidFill>
                <a:srgbClr val="C00000"/>
              </a:solidFill>
              <a:sym typeface="+mn-ea"/>
            </a:endParaRPr>
          </a:p>
          <a:p>
            <a:endParaRPr lang="en-US" b="1" dirty="0">
              <a:solidFill>
                <a:srgbClr val="C00000"/>
              </a:solidFill>
              <a:sym typeface="+mn-ea"/>
            </a:endParaRPr>
          </a:p>
          <a:p>
            <a:endParaRPr lang="en-US" b="1" dirty="0">
              <a:solidFill>
                <a:srgbClr val="C00000"/>
              </a:solidFill>
              <a:sym typeface="+mn-ea"/>
            </a:endParaRPr>
          </a:p>
          <a:p>
            <a:endParaRPr lang="en-US" b="1" dirty="0">
              <a:solidFill>
                <a:srgbClr val="C00000"/>
              </a:solidFill>
              <a:sym typeface="+mn-ea"/>
            </a:endParaRPr>
          </a:p>
          <a:p>
            <a:r>
              <a:rPr lang="en-US" b="1" dirty="0">
                <a:sym typeface="+mn-ea"/>
              </a:rPr>
              <a:t>Part 3: Knowhow to Excel  from</a:t>
            </a:r>
            <a:r>
              <a:rPr lang="en-US" b="1" dirty="0">
                <a:solidFill>
                  <a:srgbClr val="C00000"/>
                </a:solidFill>
                <a:sym typeface="+mn-ea"/>
              </a:rPr>
              <a:t> Synergy of Analytical and intuitive faculties thro’ control of mind (</a:t>
            </a:r>
            <a:r>
              <a:rPr lang="en-US" b="1" i="1" dirty="0" err="1">
                <a:solidFill>
                  <a:srgbClr val="C00000"/>
                </a:solidFill>
                <a:sym typeface="+mn-ea"/>
              </a:rPr>
              <a:t>Samyama</a:t>
            </a:r>
            <a:r>
              <a:rPr lang="en-US" b="1" dirty="0">
                <a:solidFill>
                  <a:srgbClr val="C00000"/>
                </a:solidFill>
                <a:sym typeface="+mn-ea"/>
              </a:rPr>
              <a:t>). Develops Genius.</a:t>
            </a:r>
          </a:p>
        </p:txBody>
      </p:sp>
      <p:graphicFrame>
        <p:nvGraphicFramePr>
          <p:cNvPr id="8" name="Content Placeholder 5">
            <a:extLst>
              <a:ext uri="{FF2B5EF4-FFF2-40B4-BE49-F238E27FC236}">
                <a16:creationId xmlns:a16="http://schemas.microsoft.com/office/drawing/2014/main" id="{C8369AE4-DFF4-5FDF-A206-EAFDAAD530B9}"/>
              </a:ext>
            </a:extLst>
          </p:cNvPr>
          <p:cNvGraphicFramePr>
            <a:graphicFrameLocks noChangeAspect="1"/>
          </p:cNvGraphicFramePr>
          <p:nvPr/>
        </p:nvGraphicFramePr>
        <p:xfrm>
          <a:off x="1524000" y="533400"/>
          <a:ext cx="1371600" cy="1622730"/>
        </p:xfrm>
        <a:graphic>
          <a:graphicData uri="http://schemas.openxmlformats.org/presentationml/2006/ole">
            <mc:AlternateContent xmlns:mc="http://schemas.openxmlformats.org/markup-compatibility/2006">
              <mc:Choice xmlns:v="urn:schemas-microsoft-com:vml" Requires="v">
                <p:oleObj r:id="rId5" imgW="17089188" imgH="20218854" progId="Unknown">
                  <p:embed/>
                </p:oleObj>
              </mc:Choice>
              <mc:Fallback>
                <p:oleObj r:id="rId5" imgW="17089188" imgH="20218854" progId="Unknown">
                  <p:embed/>
                  <p:pic>
                    <p:nvPicPr>
                      <p:cNvPr id="8" name="Content Placeholder 5">
                        <a:extLst>
                          <a:ext uri="{FF2B5EF4-FFF2-40B4-BE49-F238E27FC236}">
                            <a16:creationId xmlns:a16="http://schemas.microsoft.com/office/drawing/2014/main" id="{C8369AE4-DFF4-5FDF-A206-EAFDAAD530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533400"/>
                        <a:ext cx="1371600" cy="1622730"/>
                      </a:xfrm>
                      <a:prstGeom prst="rect">
                        <a:avLst/>
                      </a:prstGeom>
                      <a:noFill/>
                    </p:spPr>
                  </p:pic>
                </p:oleObj>
              </mc:Fallback>
            </mc:AlternateContent>
          </a:graphicData>
        </a:graphic>
      </p:graphicFrame>
      <p:sp>
        <p:nvSpPr>
          <p:cNvPr id="19" name="TextBox 18">
            <a:extLst>
              <a:ext uri="{FF2B5EF4-FFF2-40B4-BE49-F238E27FC236}">
                <a16:creationId xmlns:a16="http://schemas.microsoft.com/office/drawing/2014/main" id="{13DF872D-CBA1-0CB1-A187-04ECCE91303E}"/>
              </a:ext>
            </a:extLst>
          </p:cNvPr>
          <p:cNvSpPr txBox="1"/>
          <p:nvPr/>
        </p:nvSpPr>
        <p:spPr>
          <a:xfrm>
            <a:off x="1600201" y="2179157"/>
            <a:ext cx="1676401" cy="523220"/>
          </a:xfrm>
          <a:prstGeom prst="rect">
            <a:avLst/>
          </a:prstGeom>
          <a:noFill/>
        </p:spPr>
        <p:txBody>
          <a:bodyPr wrap="square">
            <a:spAutoFit/>
          </a:bodyPr>
          <a:lstStyle/>
          <a:p>
            <a:pPr algn="r"/>
            <a:r>
              <a:rPr lang="en-GB" sz="800" kern="1600" dirty="0">
                <a:latin typeface="Arial" panose="020B0604020202020204" pitchFamily="34" charset="0"/>
                <a:ea typeface="Times New Roman" panose="02020603050405020304" pitchFamily="18" charset="0"/>
              </a:rPr>
              <a:t>Attitude for Success</a:t>
            </a:r>
            <a:r>
              <a:rPr lang="en-GB" sz="800" b="1" kern="1600" dirty="0">
                <a:latin typeface="Arial" panose="020B0604020202020204" pitchFamily="34" charset="0"/>
                <a:ea typeface="Times New Roman" panose="02020603050405020304" pitchFamily="18" charset="0"/>
              </a:rPr>
              <a:t> </a:t>
            </a:r>
            <a:r>
              <a:rPr lang="en-GB" sz="800" kern="1600" dirty="0">
                <a:latin typeface="Arial" panose="020B0604020202020204" pitchFamily="34" charset="0"/>
                <a:ea typeface="Times New Roman" panose="02020603050405020304" pitchFamily="18" charset="0"/>
              </a:rPr>
              <a:t>Part 2</a:t>
            </a:r>
            <a:endParaRPr lang="en-IN" sz="800" dirty="0">
              <a:latin typeface="Times New Roman" panose="02020603050405020304" pitchFamily="18" charset="0"/>
              <a:ea typeface="Times New Roman" panose="02020603050405020304" pitchFamily="18" charset="0"/>
            </a:endParaRPr>
          </a:p>
          <a:p>
            <a:pPr algn="r"/>
            <a:r>
              <a:rPr lang="en-GB" sz="1200" b="1" kern="3600" dirty="0">
                <a:latin typeface="Times New Roman" panose="02020603050405020304" pitchFamily="18" charset="0"/>
                <a:ea typeface="Times New Roman" panose="02020603050405020304" pitchFamily="18" charset="0"/>
              </a:rPr>
              <a:t>Teambuilding to Excel</a:t>
            </a:r>
            <a:endParaRPr lang="en-IN" sz="1200" dirty="0">
              <a:latin typeface="Times New Roman" panose="02020603050405020304" pitchFamily="18" charset="0"/>
              <a:ea typeface="Times New Roman" panose="02020603050405020304" pitchFamily="18" charset="0"/>
            </a:endParaRPr>
          </a:p>
          <a:p>
            <a:pPr algn="r"/>
            <a:r>
              <a:rPr lang="en-GB" sz="800" kern="2400" dirty="0">
                <a:latin typeface="Arial" panose="020B0604020202020204" pitchFamily="34" charset="0"/>
                <a:ea typeface="Times New Roman" panose="02020603050405020304" pitchFamily="18" charset="0"/>
              </a:rPr>
              <a:t>Through Synergy</a:t>
            </a:r>
            <a:endParaRPr lang="en-IN" sz="800" dirty="0">
              <a:latin typeface="Times New Roman" panose="02020603050405020304" pitchFamily="18" charset="0"/>
              <a:ea typeface="Times New Roman" panose="02020603050405020304" pitchFamily="18" charset="0"/>
            </a:endParaRPr>
          </a:p>
        </p:txBody>
      </p:sp>
      <p:pic>
        <p:nvPicPr>
          <p:cNvPr id="20" name="Picture 19">
            <a:extLst>
              <a:ext uri="{FF2B5EF4-FFF2-40B4-BE49-F238E27FC236}">
                <a16:creationId xmlns:a16="http://schemas.microsoft.com/office/drawing/2014/main" id="{C0CDFF9C-A65A-1F2D-0696-1D1413F8CCF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4001" y="2635914"/>
            <a:ext cx="1643757" cy="1704266"/>
          </a:xfrm>
          <a:prstGeom prst="rect">
            <a:avLst/>
          </a:prstGeom>
        </p:spPr>
      </p:pic>
      <p:sp>
        <p:nvSpPr>
          <p:cNvPr id="22" name="TextBox 21">
            <a:extLst>
              <a:ext uri="{FF2B5EF4-FFF2-40B4-BE49-F238E27FC236}">
                <a16:creationId xmlns:a16="http://schemas.microsoft.com/office/drawing/2014/main" id="{955C787B-5C0C-AB9F-0954-F414D65F49E3}"/>
              </a:ext>
            </a:extLst>
          </p:cNvPr>
          <p:cNvSpPr txBox="1"/>
          <p:nvPr/>
        </p:nvSpPr>
        <p:spPr>
          <a:xfrm>
            <a:off x="1219201" y="4299664"/>
            <a:ext cx="2057400" cy="646331"/>
          </a:xfrm>
          <a:prstGeom prst="rect">
            <a:avLst/>
          </a:prstGeom>
          <a:noFill/>
        </p:spPr>
        <p:txBody>
          <a:bodyPr wrap="square">
            <a:spAutoFit/>
          </a:bodyPr>
          <a:lstStyle/>
          <a:p>
            <a:pPr algn="r"/>
            <a:r>
              <a:rPr lang="en-GB" sz="800" dirty="0">
                <a:latin typeface="Arial" panose="020B0604020202020204" pitchFamily="34" charset="0"/>
                <a:ea typeface="Times New Roman" panose="02020603050405020304" pitchFamily="18" charset="0"/>
              </a:rPr>
              <a:t>Attitude for Success</a:t>
            </a:r>
            <a:r>
              <a:rPr lang="en-GB" sz="800" b="1" dirty="0">
                <a:latin typeface="Arial" panose="020B0604020202020204" pitchFamily="34" charset="0"/>
                <a:ea typeface="Times New Roman" panose="02020603050405020304" pitchFamily="18" charset="0"/>
              </a:rPr>
              <a:t> </a:t>
            </a:r>
            <a:r>
              <a:rPr lang="en-GB" sz="800" dirty="0">
                <a:latin typeface="Arial" panose="020B0604020202020204" pitchFamily="34" charset="0"/>
                <a:ea typeface="Times New Roman" panose="02020603050405020304" pitchFamily="18" charset="0"/>
              </a:rPr>
              <a:t>Part 3</a:t>
            </a:r>
            <a:endParaRPr lang="en-IN" sz="800" dirty="0">
              <a:latin typeface="Times New Roman" panose="02020603050405020304" pitchFamily="18" charset="0"/>
              <a:ea typeface="Times New Roman" panose="02020603050405020304" pitchFamily="18" charset="0"/>
            </a:endParaRPr>
          </a:p>
          <a:p>
            <a:pPr algn="r"/>
            <a:r>
              <a:rPr lang="en-GB" sz="1200" b="1" dirty="0">
                <a:latin typeface="Times New Roman" panose="02020603050405020304" pitchFamily="18" charset="0"/>
                <a:ea typeface="Times New Roman" panose="02020603050405020304" pitchFamily="18" charset="0"/>
              </a:rPr>
              <a:t>Developing Genius </a:t>
            </a:r>
            <a:endParaRPr lang="en-IN" sz="1200" dirty="0">
              <a:latin typeface="Times New Roman" panose="02020603050405020304" pitchFamily="18" charset="0"/>
              <a:ea typeface="Times New Roman" panose="02020603050405020304" pitchFamily="18" charset="0"/>
            </a:endParaRPr>
          </a:p>
          <a:p>
            <a:pPr algn="r"/>
            <a:r>
              <a:rPr lang="en-GB" sz="800" dirty="0">
                <a:latin typeface="Arial" panose="020B0604020202020204" pitchFamily="34" charset="0"/>
                <a:ea typeface="Times New Roman" panose="02020603050405020304" pitchFamily="18" charset="0"/>
              </a:rPr>
              <a:t>Through Synergy of </a:t>
            </a:r>
            <a:endParaRPr lang="en-IN" sz="800" dirty="0">
              <a:latin typeface="Times New Roman" panose="02020603050405020304" pitchFamily="18" charset="0"/>
              <a:ea typeface="Times New Roman" panose="02020603050405020304" pitchFamily="18" charset="0"/>
            </a:endParaRPr>
          </a:p>
          <a:p>
            <a:pPr algn="r"/>
            <a:r>
              <a:rPr lang="en-GB" sz="800" dirty="0">
                <a:latin typeface="Arial" panose="020B0604020202020204" pitchFamily="34" charset="0"/>
                <a:ea typeface="Times New Roman" panose="02020603050405020304" pitchFamily="18" charset="0"/>
              </a:rPr>
              <a:t>             Analytical and Intuitive Faculties</a:t>
            </a:r>
            <a:endParaRPr lang="en-IN" sz="800" dirty="0"/>
          </a:p>
        </p:txBody>
      </p:sp>
      <p:pic>
        <p:nvPicPr>
          <p:cNvPr id="23" name="Picture 22">
            <a:extLst>
              <a:ext uri="{FF2B5EF4-FFF2-40B4-BE49-F238E27FC236}">
                <a16:creationId xmlns:a16="http://schemas.microsoft.com/office/drawing/2014/main" id="{CB5717BF-74BB-502C-3246-A4A4EB62AF1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4001" y="4905477"/>
            <a:ext cx="1675161" cy="1437880"/>
          </a:xfrm>
          <a:prstGeom prst="rect">
            <a:avLst/>
          </a:prstGeom>
        </p:spPr>
      </p:pic>
      <p:sp>
        <p:nvSpPr>
          <p:cNvPr id="25" name="TextBox 24">
            <a:extLst>
              <a:ext uri="{FF2B5EF4-FFF2-40B4-BE49-F238E27FC236}">
                <a16:creationId xmlns:a16="http://schemas.microsoft.com/office/drawing/2014/main" id="{1AD19053-38DC-42C9-369E-80D622116AAC}"/>
              </a:ext>
            </a:extLst>
          </p:cNvPr>
          <p:cNvSpPr txBox="1"/>
          <p:nvPr/>
        </p:nvSpPr>
        <p:spPr>
          <a:xfrm>
            <a:off x="1447800" y="6324601"/>
            <a:ext cx="2324100" cy="461665"/>
          </a:xfrm>
          <a:prstGeom prst="rect">
            <a:avLst/>
          </a:prstGeom>
          <a:noFill/>
        </p:spPr>
        <p:txBody>
          <a:bodyPr wrap="square">
            <a:spAutoFit/>
          </a:bodyPr>
          <a:lstStyle/>
          <a:p>
            <a:r>
              <a:rPr lang="en-GB" sz="800" dirty="0">
                <a:latin typeface="Arial" panose="020B0604020202020204" pitchFamily="34" charset="0"/>
                <a:ea typeface="Times New Roman" panose="02020603050405020304" pitchFamily="18" charset="0"/>
              </a:rPr>
              <a:t>(Right Brain) Visualises egg as potential </a:t>
            </a:r>
          </a:p>
          <a:p>
            <a:r>
              <a:rPr lang="en-GB" sz="800" dirty="0">
                <a:latin typeface="Arial" panose="020B0604020202020204" pitchFamily="34" charset="0"/>
                <a:ea typeface="Times New Roman" panose="02020603050405020304" pitchFamily="18" charset="0"/>
              </a:rPr>
              <a:t>Swan and (Left Brain) analyses egg </a:t>
            </a:r>
          </a:p>
          <a:p>
            <a:r>
              <a:rPr lang="en-GB" sz="800" dirty="0">
                <a:latin typeface="Arial" panose="020B0604020202020204" pitchFamily="34" charset="0"/>
                <a:ea typeface="Times New Roman" panose="02020603050405020304" pitchFamily="18" charset="0"/>
              </a:rPr>
              <a:t>for use</a:t>
            </a:r>
            <a:endParaRPr lang="en-IN" sz="800" dirty="0">
              <a:latin typeface="Times New Roman" panose="02020603050405020304" pitchFamily="18" charset="0"/>
              <a:ea typeface="Times New Roman" panose="02020603050405020304" pitchFamily="18" charset="0"/>
            </a:endParaRPr>
          </a:p>
        </p:txBody>
      </p:sp>
      <p:pic>
        <p:nvPicPr>
          <p:cNvPr id="2" name="AFS Part 1_U tube_Slide 1">
            <a:hlinkClick r:id="" action="ppaction://media"/>
            <a:extLst>
              <a:ext uri="{FF2B5EF4-FFF2-40B4-BE49-F238E27FC236}">
                <a16:creationId xmlns:a16="http://schemas.microsoft.com/office/drawing/2014/main" id="{A22BCAFD-F9E3-E509-57BC-A1EBCD186E0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588284" y="-76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642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542" y="203905"/>
            <a:ext cx="9115425" cy="682360"/>
          </a:xfrm>
        </p:spPr>
        <p:txBody>
          <a:bodyPr>
            <a:normAutofit fontScale="90000"/>
          </a:bodyPr>
          <a:lstStyle/>
          <a:p>
            <a:pPr indent="722313"/>
            <a:r>
              <a:rPr lang="en-US" sz="3600" b="1" dirty="0">
                <a:solidFill>
                  <a:srgbClr val="C00000"/>
                </a:solidFill>
              </a:rPr>
              <a:t> </a:t>
            </a:r>
            <a:br>
              <a:rPr lang="en-US" sz="3600" b="1" dirty="0">
                <a:solidFill>
                  <a:srgbClr val="C00000"/>
                </a:solidFill>
              </a:rPr>
            </a:br>
            <a:r>
              <a:rPr lang="en-US" sz="3600" b="1" dirty="0"/>
              <a:t>Problem: Education Develops Mere Awareness. </a:t>
            </a:r>
            <a:br>
              <a:rPr lang="en-US" sz="3600" b="1" dirty="0">
                <a:solidFill>
                  <a:srgbClr val="C00000"/>
                </a:solidFill>
              </a:rPr>
            </a:br>
            <a:r>
              <a:rPr lang="en-US" sz="3600" b="1" dirty="0">
                <a:solidFill>
                  <a:srgbClr val="C00000"/>
                </a:solidFill>
              </a:rPr>
              <a:t>Solution: Increase Intelligence (IQ) / Personality</a:t>
            </a:r>
            <a:br>
              <a:rPr lang="en-GB" sz="2200" b="1" dirty="0">
                <a:solidFill>
                  <a:srgbClr val="C00000"/>
                </a:solidFill>
              </a:rPr>
            </a:br>
            <a:br>
              <a:rPr lang="en-GB" sz="2200" b="1" dirty="0">
                <a:solidFill>
                  <a:srgbClr val="C00000"/>
                </a:solidFill>
              </a:rPr>
            </a:br>
            <a:r>
              <a:rPr lang="en-GB" sz="2200" b="1" dirty="0">
                <a:solidFill>
                  <a:srgbClr val="C00000"/>
                </a:solidFill>
              </a:rPr>
              <a:t>Successive Higher </a:t>
            </a:r>
            <a:br>
              <a:rPr lang="en-GB" sz="2200" b="1" dirty="0">
                <a:solidFill>
                  <a:srgbClr val="C00000"/>
                </a:solidFill>
              </a:rPr>
            </a:br>
            <a:r>
              <a:rPr lang="en-GB" sz="2200" b="1" dirty="0">
                <a:solidFill>
                  <a:srgbClr val="C00000"/>
                </a:solidFill>
              </a:rPr>
              <a:t>Levels of Knowledge</a:t>
            </a:r>
            <a:endParaRPr lang="en-US" b="1" dirty="0">
              <a:solidFill>
                <a:srgbClr val="C00000"/>
              </a:solidFill>
            </a:endParaRPr>
          </a:p>
        </p:txBody>
      </p:sp>
      <p:sp>
        <p:nvSpPr>
          <p:cNvPr id="3" name="Text Placeholder 2"/>
          <p:cNvSpPr>
            <a:spLocks noGrp="1"/>
          </p:cNvSpPr>
          <p:nvPr>
            <p:ph type="body" idx="1"/>
          </p:nvPr>
        </p:nvSpPr>
        <p:spPr>
          <a:xfrm>
            <a:off x="4576457" y="5773383"/>
            <a:ext cx="2127909" cy="1314389"/>
          </a:xfrm>
        </p:spPr>
        <p:txBody>
          <a:bodyPr>
            <a:normAutofit fontScale="25000" lnSpcReduction="20000"/>
          </a:bodyPr>
          <a:lstStyle/>
          <a:p>
            <a:r>
              <a:rPr lang="en-US" sz="6400" dirty="0">
                <a:solidFill>
                  <a:srgbClr val="C00000"/>
                </a:solidFill>
              </a:rPr>
              <a:t>Intuitive: </a:t>
            </a:r>
            <a:r>
              <a:rPr lang="en-US" sz="6400" dirty="0">
                <a:sym typeface="+mn-ea"/>
              </a:rPr>
              <a:t>Knows </a:t>
            </a:r>
            <a:r>
              <a:rPr lang="en-US" sz="6400" dirty="0">
                <a:solidFill>
                  <a:srgbClr val="C00000"/>
                </a:solidFill>
                <a:sym typeface="+mn-ea"/>
              </a:rPr>
              <a:t>‘</a:t>
            </a:r>
          </a:p>
          <a:p>
            <a:r>
              <a:rPr lang="en-US" sz="6400" dirty="0">
                <a:solidFill>
                  <a:srgbClr val="C00000"/>
                </a:solidFill>
                <a:sym typeface="+mn-ea"/>
              </a:rPr>
              <a:t>how’ and ‘why’</a:t>
            </a:r>
            <a:r>
              <a:rPr lang="en-US" sz="6400" dirty="0">
                <a:sym typeface="+mn-ea"/>
              </a:rPr>
              <a:t> </a:t>
            </a:r>
          </a:p>
          <a:p>
            <a:r>
              <a:rPr lang="en-US" sz="6400" dirty="0">
                <a:sym typeface="+mn-ea"/>
              </a:rPr>
              <a:t>(</a:t>
            </a:r>
            <a:r>
              <a:rPr lang="en-US" sz="6400" dirty="0">
                <a:solidFill>
                  <a:srgbClr val="C00000"/>
                </a:solidFill>
                <a:sym typeface="+mn-ea"/>
              </a:rPr>
              <a:t>cause and effect</a:t>
            </a:r>
            <a:r>
              <a:rPr lang="en-US" sz="6400" dirty="0">
                <a:sym typeface="+mn-ea"/>
              </a:rPr>
              <a:t>): </a:t>
            </a:r>
          </a:p>
          <a:p>
            <a:r>
              <a:rPr lang="en-US" sz="6400" dirty="0">
                <a:solidFill>
                  <a:srgbClr val="C00000"/>
                </a:solidFill>
                <a:sym typeface="+mn-ea"/>
              </a:rPr>
              <a:t>Genius</a:t>
            </a:r>
          </a:p>
          <a:p>
            <a:endParaRPr lang="en-US" sz="6400" dirty="0">
              <a:solidFill>
                <a:srgbClr val="C00000"/>
              </a:solidFill>
              <a:sym typeface="+mn-ea"/>
            </a:endParaRPr>
          </a:p>
          <a:p>
            <a:r>
              <a:rPr lang="en-US" sz="6600" dirty="0">
                <a:solidFill>
                  <a:srgbClr val="C00000"/>
                </a:solidFill>
              </a:rPr>
              <a:t>Application </a:t>
            </a:r>
          </a:p>
          <a:p>
            <a:r>
              <a:rPr lang="en-GB" sz="6600" dirty="0"/>
              <a:t>(I do, I know)</a:t>
            </a:r>
            <a:endParaRPr lang="en-GB" sz="6600" dirty="0">
              <a:solidFill>
                <a:srgbClr val="C00000"/>
              </a:solidFill>
              <a:sym typeface="+mn-ea"/>
            </a:endParaRPr>
          </a:p>
          <a:p>
            <a:endParaRPr lang="en-GB" sz="6600" dirty="0">
              <a:solidFill>
                <a:srgbClr val="C00000"/>
              </a:solidFill>
              <a:sym typeface="+mn-ea"/>
            </a:endParaRPr>
          </a:p>
          <a:p>
            <a:endParaRPr lang="en-GB" sz="6600" dirty="0">
              <a:solidFill>
                <a:srgbClr val="C00000"/>
              </a:solidFill>
              <a:sym typeface="+mn-ea"/>
            </a:endParaRPr>
          </a:p>
          <a:p>
            <a:pPr>
              <a:spcBef>
                <a:spcPts val="0"/>
              </a:spcBef>
            </a:pPr>
            <a:r>
              <a:rPr lang="en-US" sz="6600" dirty="0">
                <a:solidFill>
                  <a:srgbClr val="C00000"/>
                </a:solidFill>
              </a:rPr>
              <a:t>Appreciation / </a:t>
            </a:r>
            <a:r>
              <a:rPr lang="en-GB" sz="6600" dirty="0">
                <a:solidFill>
                  <a:srgbClr val="C00000"/>
                </a:solidFill>
                <a:sym typeface="+mn-ea"/>
              </a:rPr>
              <a:t>Skill </a:t>
            </a:r>
            <a:r>
              <a:rPr lang="en-GB" sz="6600" dirty="0">
                <a:sym typeface="+mn-ea"/>
              </a:rPr>
              <a:t>by </a:t>
            </a:r>
            <a:r>
              <a:rPr lang="en-US" altLang="en-GB" sz="6600" dirty="0">
                <a:sym typeface="+mn-ea"/>
              </a:rPr>
              <a:t>Training / </a:t>
            </a:r>
            <a:r>
              <a:rPr lang="en-GB" sz="6600" dirty="0">
                <a:sym typeface="+mn-ea"/>
              </a:rPr>
              <a:t>E</a:t>
            </a:r>
            <a:r>
              <a:rPr lang="en-US" sz="6600" dirty="0" err="1">
                <a:sym typeface="+mn-ea"/>
              </a:rPr>
              <a:t>xperiential</a:t>
            </a:r>
            <a:r>
              <a:rPr lang="en-US" sz="6600" dirty="0">
                <a:sym typeface="+mn-ea"/>
              </a:rPr>
              <a:t> Learning:</a:t>
            </a:r>
            <a:r>
              <a:rPr lang="en-US" sz="6600" dirty="0">
                <a:solidFill>
                  <a:srgbClr val="C00000"/>
                </a:solidFill>
              </a:rPr>
              <a:t> </a:t>
            </a:r>
            <a:r>
              <a:rPr lang="en-US" sz="6400" dirty="0"/>
              <a:t>R</a:t>
            </a:r>
            <a:r>
              <a:rPr lang="en-US" sz="6400" dirty="0">
                <a:sym typeface="+mn-ea"/>
              </a:rPr>
              <a:t>e-source – </a:t>
            </a:r>
          </a:p>
          <a:p>
            <a:pPr>
              <a:spcBef>
                <a:spcPts val="0"/>
              </a:spcBef>
            </a:pPr>
            <a:r>
              <a:rPr lang="en-US" sz="6400" dirty="0">
                <a:sym typeface="+mn-ea"/>
              </a:rPr>
              <a:t>Keen, </a:t>
            </a:r>
            <a:r>
              <a:rPr lang="en-US" sz="6400" dirty="0">
                <a:solidFill>
                  <a:srgbClr val="C00000"/>
                </a:solidFill>
                <a:sym typeface="+mn-ea"/>
              </a:rPr>
              <a:t>perceptive </a:t>
            </a:r>
          </a:p>
          <a:p>
            <a:pPr>
              <a:spcBef>
                <a:spcPts val="0"/>
              </a:spcBef>
            </a:pPr>
            <a:r>
              <a:rPr lang="en-GB" sz="6400" dirty="0"/>
              <a:t>(I see, I believe)</a:t>
            </a:r>
          </a:p>
          <a:p>
            <a:pPr>
              <a:spcBef>
                <a:spcPts val="0"/>
              </a:spcBef>
            </a:pPr>
            <a:endParaRPr lang="en-GB" sz="6400" dirty="0">
              <a:solidFill>
                <a:srgbClr val="C00000"/>
              </a:solidFill>
              <a:sym typeface="+mn-ea"/>
            </a:endParaRPr>
          </a:p>
          <a:p>
            <a:pPr>
              <a:spcBef>
                <a:spcPts val="0"/>
              </a:spcBef>
            </a:pPr>
            <a:endParaRPr lang="en-US" sz="6400" dirty="0">
              <a:solidFill>
                <a:srgbClr val="C00000"/>
              </a:solidFill>
              <a:sym typeface="+mn-ea"/>
            </a:endParaRPr>
          </a:p>
          <a:p>
            <a:r>
              <a:rPr lang="en-US" sz="6600" dirty="0">
                <a:solidFill>
                  <a:srgbClr val="C00000"/>
                </a:solidFill>
                <a:sym typeface="+mn-ea"/>
              </a:rPr>
              <a:t>Awareness</a:t>
            </a:r>
            <a:r>
              <a:rPr lang="en-US" sz="6600" dirty="0">
                <a:sym typeface="+mn-ea"/>
              </a:rPr>
              <a:t> of ‘</a:t>
            </a:r>
            <a:r>
              <a:rPr lang="en-US" sz="6600" dirty="0">
                <a:solidFill>
                  <a:srgbClr val="C00000"/>
                </a:solidFill>
                <a:sym typeface="+mn-ea"/>
              </a:rPr>
              <a:t>what’:          </a:t>
            </a:r>
            <a:r>
              <a:rPr lang="en-US" sz="6600" dirty="0">
                <a:sym typeface="+mn-ea"/>
              </a:rPr>
              <a:t>Re-</a:t>
            </a:r>
            <a:r>
              <a:rPr lang="en-US" sz="6600" dirty="0" err="1">
                <a:sym typeface="+mn-ea"/>
              </a:rPr>
              <a:t>cognise</a:t>
            </a:r>
            <a:r>
              <a:rPr lang="en-US" sz="6600" dirty="0">
                <a:sym typeface="+mn-ea"/>
              </a:rPr>
              <a:t>: </a:t>
            </a:r>
          </a:p>
          <a:p>
            <a:r>
              <a:rPr lang="en-US" sz="6600" dirty="0">
                <a:sym typeface="+mn-ea"/>
              </a:rPr>
              <a:t>Text Education</a:t>
            </a:r>
            <a:r>
              <a:rPr lang="en-US" sz="6600" dirty="0"/>
              <a:t>           (I hear, I forget)</a:t>
            </a:r>
            <a:endParaRPr lang="en-GB" dirty="0">
              <a:solidFill>
                <a:srgbClr val="FF0000"/>
              </a:solidFill>
            </a:endParaRPr>
          </a:p>
          <a:p>
            <a:endParaRPr lang="en-GB" dirty="0">
              <a:solidFill>
                <a:srgbClr val="FF0000"/>
              </a:solidFill>
            </a:endParaRPr>
          </a:p>
          <a:p>
            <a:endParaRPr lang="en-US" dirty="0"/>
          </a:p>
        </p:txBody>
      </p:sp>
      <p:sp>
        <p:nvSpPr>
          <p:cNvPr id="5" name="Text Placeholder 4"/>
          <p:cNvSpPr>
            <a:spLocks noGrp="1"/>
          </p:cNvSpPr>
          <p:nvPr>
            <p:ph type="body" sz="quarter" idx="3"/>
          </p:nvPr>
        </p:nvSpPr>
        <p:spPr>
          <a:xfrm>
            <a:off x="6310745" y="1084617"/>
            <a:ext cx="4357254" cy="701672"/>
          </a:xfrm>
        </p:spPr>
        <p:txBody>
          <a:bodyPr>
            <a:normAutofit fontScale="25000" lnSpcReduction="20000"/>
          </a:bodyPr>
          <a:lstStyle/>
          <a:p>
            <a:pPr algn="ctr"/>
            <a:endParaRPr lang="en-US" sz="2800" dirty="0">
              <a:solidFill>
                <a:srgbClr val="FF0000"/>
              </a:solidFill>
            </a:endParaRPr>
          </a:p>
          <a:p>
            <a:pPr algn="ctr"/>
            <a:endParaRPr lang="en-US" sz="2800" dirty="0">
              <a:solidFill>
                <a:srgbClr val="FF0000"/>
              </a:solidFill>
            </a:endParaRPr>
          </a:p>
          <a:p>
            <a:pPr algn="ctr"/>
            <a:endParaRPr lang="en-US" sz="2800" dirty="0">
              <a:solidFill>
                <a:srgbClr val="FF0000"/>
              </a:solidFill>
            </a:endParaRPr>
          </a:p>
          <a:p>
            <a:pPr algn="ctr"/>
            <a:endParaRPr lang="en-US" sz="9600" dirty="0">
              <a:solidFill>
                <a:srgbClr val="C00000"/>
              </a:solidFill>
            </a:endParaRPr>
          </a:p>
          <a:p>
            <a:pPr algn="ctr"/>
            <a:endParaRPr lang="en-US" sz="9600" dirty="0">
              <a:solidFill>
                <a:srgbClr val="C00000"/>
              </a:solidFill>
            </a:endParaRPr>
          </a:p>
          <a:p>
            <a:pPr algn="ctr"/>
            <a:r>
              <a:rPr lang="en-US" sz="9600" dirty="0">
                <a:solidFill>
                  <a:srgbClr val="C00000"/>
                </a:solidFill>
              </a:rPr>
              <a:t>    </a:t>
            </a:r>
          </a:p>
          <a:p>
            <a:pPr algn="ctr"/>
            <a:endParaRPr lang="en-US" sz="8000" dirty="0">
              <a:solidFill>
                <a:srgbClr val="C00000"/>
              </a:solidFill>
            </a:endParaRPr>
          </a:p>
          <a:p>
            <a:pPr algn="ctr"/>
            <a:endParaRPr lang="en-US" sz="8000" dirty="0">
              <a:solidFill>
                <a:srgbClr val="C00000"/>
              </a:solidFill>
            </a:endParaRPr>
          </a:p>
          <a:p>
            <a:pPr algn="ctr"/>
            <a:r>
              <a:rPr lang="en-US" sz="8000" dirty="0">
                <a:solidFill>
                  <a:srgbClr val="C00000"/>
                </a:solidFill>
              </a:rPr>
              <a:t>Entrepreneur: </a:t>
            </a:r>
            <a:r>
              <a:rPr lang="en-US" altLang="en-GB" sz="8000" dirty="0"/>
              <a:t>Versatile and Intuitive</a:t>
            </a:r>
            <a:endParaRPr lang="en-US" sz="8000" dirty="0"/>
          </a:p>
          <a:p>
            <a:pPr algn="ctr"/>
            <a:endParaRPr lang="en-US" sz="8000" dirty="0"/>
          </a:p>
        </p:txBody>
      </p:sp>
      <p:pic>
        <p:nvPicPr>
          <p:cNvPr id="10" name="Picture 2" descr="F:\My Pictures\AFS_Fig\Fig. 12 -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0401" y="2667001"/>
            <a:ext cx="3103915" cy="4138553"/>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69DB513A-8473-706D-C1CE-4B089606335F}"/>
              </a:ext>
            </a:extLst>
          </p:cNvPr>
          <p:cNvSpPr>
            <a:spLocks noGrp="1"/>
          </p:cNvSpPr>
          <p:nvPr>
            <p:ph sz="quarter" idx="4"/>
          </p:nvPr>
        </p:nvSpPr>
        <p:spPr>
          <a:xfrm>
            <a:off x="6704364" y="1366837"/>
            <a:ext cx="3811236" cy="5438716"/>
          </a:xfrm>
        </p:spPr>
        <p:txBody>
          <a:bodyPr/>
          <a:lstStyle/>
          <a:p>
            <a:pPr marL="0" indent="0">
              <a:buNone/>
            </a:pPr>
            <a:endParaRPr lang="en-GB" sz="2000" b="1" dirty="0">
              <a:solidFill>
                <a:srgbClr val="C00000"/>
              </a:solidFill>
            </a:endParaRPr>
          </a:p>
          <a:p>
            <a:pPr marL="0" indent="0">
              <a:buNone/>
            </a:pPr>
            <a:r>
              <a:rPr lang="en-GB" sz="2000" b="1" dirty="0">
                <a:solidFill>
                  <a:srgbClr val="C00000"/>
                </a:solidFill>
              </a:rPr>
              <a:t>Management / Service Oriented: </a:t>
            </a:r>
            <a:r>
              <a:rPr lang="en-GB" sz="2000" b="1" dirty="0"/>
              <a:t>Works with people and is SMART</a:t>
            </a:r>
            <a:endParaRPr lang="en-GB" sz="2000" b="1" dirty="0">
              <a:solidFill>
                <a:srgbClr val="FF0000"/>
              </a:solidFill>
            </a:endParaRPr>
          </a:p>
          <a:p>
            <a:pPr marL="0" indent="0">
              <a:buNone/>
            </a:pPr>
            <a:endParaRPr lang="en-IN" dirty="0"/>
          </a:p>
        </p:txBody>
      </p:sp>
      <p:graphicFrame>
        <p:nvGraphicFramePr>
          <p:cNvPr id="9" name="Content Placeholder 3">
            <a:extLst>
              <a:ext uri="{FF2B5EF4-FFF2-40B4-BE49-F238E27FC236}">
                <a16:creationId xmlns:a16="http://schemas.microsoft.com/office/drawing/2014/main" id="{8AB843C6-92F9-F6B5-6665-4C927A61BA43}"/>
              </a:ext>
            </a:extLst>
          </p:cNvPr>
          <p:cNvGraphicFramePr>
            <a:graphicFrameLocks noGrp="1"/>
          </p:cNvGraphicFramePr>
          <p:nvPr>
            <p:ph sz="half" idx="2"/>
            <p:extLst>
              <p:ext uri="{D42A27DB-BD31-4B8C-83A1-F6EECF244321}">
                <p14:modId xmlns:p14="http://schemas.microsoft.com/office/powerpoint/2010/main" val="3331857929"/>
              </p:ext>
            </p:extLst>
          </p:nvPr>
        </p:nvGraphicFramePr>
        <p:xfrm>
          <a:off x="974773" y="1803400"/>
          <a:ext cx="3200400" cy="5054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FS Part 1_U Tube_Slide 2">
            <a:hlinkClick r:id="" action="ppaction://media"/>
            <a:extLst>
              <a:ext uri="{FF2B5EF4-FFF2-40B4-BE49-F238E27FC236}">
                <a16:creationId xmlns:a16="http://schemas.microsoft.com/office/drawing/2014/main" id="{DFBEA199-67E5-2177-D7E5-5769F7103DC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279988" y="112975"/>
            <a:ext cx="609600" cy="609600"/>
          </a:xfrm>
          <a:prstGeom prst="rect">
            <a:avLst/>
          </a:prstGeom>
        </p:spPr>
      </p:pic>
    </p:spTree>
    <p:extLst>
      <p:ext uri="{BB962C8B-B14F-4D97-AF65-F5344CB8AC3E}">
        <p14:creationId xmlns:p14="http://schemas.microsoft.com/office/powerpoint/2010/main" val="51033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19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0"/>
            <a:ext cx="8229600" cy="609600"/>
          </a:xfrm>
        </p:spPr>
        <p:txBody>
          <a:bodyPr>
            <a:noAutofit/>
          </a:bodyPr>
          <a:lstStyle/>
          <a:p>
            <a:r>
              <a:rPr lang="en-US" altLang="en-GB" sz="4000" b="1" dirty="0">
                <a:solidFill>
                  <a:srgbClr val="C00000"/>
                </a:solidFill>
                <a:latin typeface="+mn-lt"/>
                <a:sym typeface="+mn-ea"/>
              </a:rPr>
              <a:t>Part 1: </a:t>
            </a:r>
            <a:r>
              <a:rPr lang="en-US" sz="4000" b="1" dirty="0">
                <a:solidFill>
                  <a:srgbClr val="C00000"/>
                </a:solidFill>
                <a:latin typeface="+mn-lt"/>
                <a:sym typeface="+mn-ea"/>
              </a:rPr>
              <a:t>Knowhow to Develop </a:t>
            </a:r>
            <a:r>
              <a:rPr lang="en-US" altLang="en-GB" sz="4000" b="1" dirty="0">
                <a:solidFill>
                  <a:srgbClr val="C00000"/>
                </a:solidFill>
                <a:latin typeface="+mn-lt"/>
                <a:sym typeface="+mn-ea"/>
              </a:rPr>
              <a:t>IQ</a:t>
            </a:r>
            <a:endParaRPr lang="en-US" sz="4000" b="1" dirty="0">
              <a:solidFill>
                <a:srgbClr val="C00000"/>
              </a:solidFill>
              <a:latin typeface="+mn-lt"/>
            </a:endParaRPr>
          </a:p>
        </p:txBody>
      </p:sp>
      <p:sp>
        <p:nvSpPr>
          <p:cNvPr id="5" name="Text Placeholder 4"/>
          <p:cNvSpPr>
            <a:spLocks noGrp="1"/>
          </p:cNvSpPr>
          <p:nvPr>
            <p:ph type="body" idx="1"/>
          </p:nvPr>
        </p:nvSpPr>
        <p:spPr>
          <a:xfrm>
            <a:off x="548640" y="806646"/>
            <a:ext cx="5318761" cy="426720"/>
          </a:xfrm>
        </p:spPr>
        <p:txBody>
          <a:bodyPr>
            <a:noAutofit/>
          </a:bodyPr>
          <a:lstStyle/>
          <a:p>
            <a:pPr algn="ctr"/>
            <a:r>
              <a:rPr lang="en-US" dirty="0">
                <a:solidFill>
                  <a:srgbClr val="C00000"/>
                </a:solidFill>
              </a:rPr>
              <a:t>Ego Develops Ability (Quality)</a:t>
            </a:r>
          </a:p>
        </p:txBody>
      </p:sp>
      <p:sp>
        <p:nvSpPr>
          <p:cNvPr id="6" name="Content Placeholder 5"/>
          <p:cNvSpPr>
            <a:spLocks noGrp="1"/>
          </p:cNvSpPr>
          <p:nvPr>
            <p:ph sz="half" idx="2"/>
          </p:nvPr>
        </p:nvSpPr>
        <p:spPr>
          <a:xfrm>
            <a:off x="1524000" y="1421912"/>
            <a:ext cx="3458845" cy="3276600"/>
          </a:xfrm>
        </p:spPr>
        <p:txBody>
          <a:bodyPr>
            <a:normAutofit fontScale="97500" lnSpcReduction="10000"/>
          </a:bodyPr>
          <a:lstStyle/>
          <a:p>
            <a:pPr marL="0" indent="0">
              <a:buNone/>
            </a:pPr>
            <a:r>
              <a:rPr lang="en-US" sz="2100" b="1" dirty="0">
                <a:solidFill>
                  <a:srgbClr val="C00000"/>
                </a:solidFill>
                <a:sym typeface="+mn-ea"/>
              </a:rPr>
              <a:t>Child ego</a:t>
            </a:r>
            <a:r>
              <a:rPr lang="en-US" sz="2100" dirty="0">
                <a:solidFill>
                  <a:srgbClr val="C00000"/>
                </a:solidFill>
                <a:sym typeface="+mn-ea"/>
              </a:rPr>
              <a:t> (</a:t>
            </a:r>
            <a:r>
              <a:rPr lang="en-US" sz="2100" i="1" dirty="0" err="1">
                <a:solidFill>
                  <a:srgbClr val="C00000"/>
                </a:solidFill>
                <a:sym typeface="+mn-ea"/>
              </a:rPr>
              <a:t>Tamas</a:t>
            </a:r>
            <a:r>
              <a:rPr lang="en-US" sz="2100" dirty="0">
                <a:solidFill>
                  <a:srgbClr val="C00000"/>
                </a:solidFill>
                <a:sym typeface="+mn-ea"/>
              </a:rPr>
              <a:t>)</a:t>
            </a:r>
            <a:endParaRPr lang="en-US" sz="2100" dirty="0">
              <a:solidFill>
                <a:srgbClr val="C00000"/>
              </a:solidFill>
            </a:endParaRPr>
          </a:p>
          <a:p>
            <a:r>
              <a:rPr lang="en-US" sz="2100" dirty="0">
                <a:solidFill>
                  <a:srgbClr val="C00000"/>
                </a:solidFill>
                <a:sym typeface="+mn-ea"/>
              </a:rPr>
              <a:t>Natural: Happiness</a:t>
            </a:r>
            <a:endParaRPr lang="en-US" sz="2100" dirty="0">
              <a:solidFill>
                <a:srgbClr val="C00000"/>
              </a:solidFill>
            </a:endParaRPr>
          </a:p>
          <a:p>
            <a:r>
              <a:rPr lang="en-GB" sz="2100" dirty="0">
                <a:solidFill>
                  <a:srgbClr val="C00000"/>
                </a:solidFill>
                <a:sym typeface="+mn-ea"/>
              </a:rPr>
              <a:t>Adapted: To succeed in society</a:t>
            </a:r>
            <a:endParaRPr lang="en-GB" sz="2100" dirty="0">
              <a:solidFill>
                <a:srgbClr val="C00000"/>
              </a:solidFill>
            </a:endParaRPr>
          </a:p>
          <a:p>
            <a:pPr marL="0" indent="0">
              <a:buNone/>
            </a:pPr>
            <a:r>
              <a:rPr lang="en-US" sz="2100" b="1" dirty="0">
                <a:solidFill>
                  <a:srgbClr val="C00000"/>
                </a:solidFill>
                <a:sym typeface="+mn-ea"/>
              </a:rPr>
              <a:t>Parent ego </a:t>
            </a:r>
            <a:r>
              <a:rPr lang="en-US" sz="2100" dirty="0">
                <a:solidFill>
                  <a:srgbClr val="C00000"/>
                </a:solidFill>
                <a:sym typeface="+mn-ea"/>
              </a:rPr>
              <a:t>(</a:t>
            </a:r>
            <a:r>
              <a:rPr lang="en-US" sz="2100" i="1" dirty="0">
                <a:solidFill>
                  <a:srgbClr val="C00000"/>
                </a:solidFill>
                <a:sym typeface="+mn-ea"/>
              </a:rPr>
              <a:t>Rajas</a:t>
            </a:r>
            <a:r>
              <a:rPr lang="en-US" sz="2100" dirty="0">
                <a:solidFill>
                  <a:srgbClr val="C00000"/>
                </a:solidFill>
                <a:sym typeface="+mn-ea"/>
              </a:rPr>
              <a:t>)</a:t>
            </a:r>
            <a:endParaRPr lang="en-US" sz="2100" dirty="0">
              <a:solidFill>
                <a:srgbClr val="C00000"/>
              </a:solidFill>
            </a:endParaRPr>
          </a:p>
          <a:p>
            <a:r>
              <a:rPr lang="en-US" sz="2100" dirty="0">
                <a:solidFill>
                  <a:srgbClr val="C00000"/>
                </a:solidFill>
                <a:sym typeface="+mn-ea"/>
              </a:rPr>
              <a:t>Mother-like ‘Nurturing’ </a:t>
            </a:r>
            <a:endParaRPr lang="en-US" sz="2100" dirty="0">
              <a:solidFill>
                <a:srgbClr val="C00000"/>
              </a:solidFill>
            </a:endParaRPr>
          </a:p>
          <a:p>
            <a:r>
              <a:rPr lang="en-US" sz="2100" dirty="0">
                <a:solidFill>
                  <a:srgbClr val="C00000"/>
                </a:solidFill>
                <a:sym typeface="+mn-ea"/>
              </a:rPr>
              <a:t>Father-like ‘Critical’ </a:t>
            </a:r>
            <a:endParaRPr lang="en-US" sz="2100" dirty="0">
              <a:solidFill>
                <a:srgbClr val="C00000"/>
              </a:solidFill>
            </a:endParaRPr>
          </a:p>
          <a:p>
            <a:pPr marL="0" indent="0">
              <a:buNone/>
            </a:pPr>
            <a:r>
              <a:rPr lang="en-GB" sz="2100" b="1" dirty="0">
                <a:solidFill>
                  <a:srgbClr val="C00000"/>
                </a:solidFill>
                <a:sym typeface="+mn-ea"/>
              </a:rPr>
              <a:t>Adult ego </a:t>
            </a:r>
            <a:r>
              <a:rPr lang="en-GB" sz="2100" dirty="0">
                <a:solidFill>
                  <a:srgbClr val="C00000"/>
                </a:solidFill>
                <a:sym typeface="+mn-ea"/>
              </a:rPr>
              <a:t>(</a:t>
            </a:r>
            <a:r>
              <a:rPr lang="en-GB" sz="2100" i="1" dirty="0" err="1">
                <a:solidFill>
                  <a:srgbClr val="C00000"/>
                </a:solidFill>
                <a:sym typeface="+mn-ea"/>
              </a:rPr>
              <a:t>Sattwa</a:t>
            </a:r>
            <a:r>
              <a:rPr lang="en-GB" sz="2100" dirty="0">
                <a:solidFill>
                  <a:srgbClr val="C00000"/>
                </a:solidFill>
                <a:sym typeface="+mn-ea"/>
              </a:rPr>
              <a:t>) from </a:t>
            </a:r>
          </a:p>
          <a:p>
            <a:pPr marL="0" indent="0">
              <a:buNone/>
            </a:pPr>
            <a:r>
              <a:rPr lang="en-GB" sz="2100" dirty="0">
                <a:solidFill>
                  <a:srgbClr val="C00000"/>
                </a:solidFill>
                <a:sym typeface="+mn-ea"/>
              </a:rPr>
              <a:t>cause and effect </a:t>
            </a:r>
            <a:endParaRPr lang="en-GB" sz="2100" dirty="0">
              <a:solidFill>
                <a:srgbClr val="C00000"/>
              </a:solidFill>
            </a:endParaRPr>
          </a:p>
          <a:p>
            <a:endParaRPr lang="en-US" dirty="0"/>
          </a:p>
        </p:txBody>
      </p:sp>
      <p:sp>
        <p:nvSpPr>
          <p:cNvPr id="10" name="Text Placeholder 9"/>
          <p:cNvSpPr>
            <a:spLocks noGrp="1"/>
          </p:cNvSpPr>
          <p:nvPr>
            <p:ph type="body" sz="quarter" idx="3"/>
          </p:nvPr>
        </p:nvSpPr>
        <p:spPr>
          <a:xfrm>
            <a:off x="6324600" y="552450"/>
            <a:ext cx="3670300" cy="426720"/>
          </a:xfrm>
        </p:spPr>
        <p:txBody>
          <a:bodyPr>
            <a:normAutofit/>
          </a:bodyPr>
          <a:lstStyle/>
          <a:p>
            <a:pPr algn="ctr"/>
            <a:endParaRPr lang="en-US" dirty="0">
              <a:solidFill>
                <a:srgbClr val="C00000"/>
              </a:solidFill>
              <a:latin typeface="Calibri" panose="020F0502020204030204" charset="0"/>
              <a:cs typeface="Calibri" panose="020F0502020204030204" charset="0"/>
              <a:sym typeface="+mn-ea"/>
            </a:endParaRPr>
          </a:p>
          <a:p>
            <a:pPr algn="ctr"/>
            <a:endParaRPr lang="en-US" dirty="0">
              <a:solidFill>
                <a:srgbClr val="C00000"/>
              </a:solidFill>
              <a:latin typeface="Calibri" panose="020F0502020204030204" charset="0"/>
              <a:cs typeface="Calibri" panose="020F0502020204030204" charset="0"/>
              <a:sym typeface="+mn-ea"/>
            </a:endParaRPr>
          </a:p>
          <a:p>
            <a:endParaRPr lang="en-US" dirty="0"/>
          </a:p>
        </p:txBody>
      </p:sp>
      <p:pic>
        <p:nvPicPr>
          <p:cNvPr id="9" name="Content Placeholder 4"/>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656492" y="4467686"/>
            <a:ext cx="5409430" cy="2390314"/>
          </a:xfrm>
          <a:prstGeom prst="rect">
            <a:avLst/>
          </a:prstGeom>
        </p:spPr>
      </p:pic>
      <p:sp>
        <p:nvSpPr>
          <p:cNvPr id="3" name="Content Placeholder 3">
            <a:extLst>
              <a:ext uri="{FF2B5EF4-FFF2-40B4-BE49-F238E27FC236}">
                <a16:creationId xmlns:a16="http://schemas.microsoft.com/office/drawing/2014/main" id="{FCA88347-8CBE-0D97-3236-53C788ADB954}"/>
              </a:ext>
            </a:extLst>
          </p:cNvPr>
          <p:cNvSpPr txBox="1">
            <a:spLocks/>
          </p:cNvSpPr>
          <p:nvPr/>
        </p:nvSpPr>
        <p:spPr>
          <a:xfrm>
            <a:off x="6500005" y="1725782"/>
            <a:ext cx="5035503" cy="4917391"/>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altLang="en-GB" dirty="0">
                <a:solidFill>
                  <a:srgbClr val="C00000"/>
                </a:solidFill>
                <a:sym typeface="+mn-ea"/>
              </a:rPr>
              <a:t>Synergy of Body and Mind from Functional Perfection </a:t>
            </a:r>
          </a:p>
          <a:p>
            <a:pPr>
              <a:buFont typeface="Arial" panose="020B0604020202020204" pitchFamily="34" charset="0"/>
              <a:buChar char="•"/>
            </a:pPr>
            <a:endParaRPr lang="en-US" sz="2000" dirty="0">
              <a:sym typeface="+mn-ea"/>
            </a:endParaRPr>
          </a:p>
          <a:p>
            <a:pPr marL="182563" indent="-182563">
              <a:buFont typeface="Arial" panose="020B0604020202020204" pitchFamily="34" charset="0"/>
              <a:buChar char="•"/>
            </a:pPr>
            <a:r>
              <a:rPr lang="en-US" sz="2000" dirty="0">
                <a:sym typeface="+mn-ea"/>
              </a:rPr>
              <a:t>Plot the profile of motives and identify predominant motive; defines success</a:t>
            </a:r>
          </a:p>
          <a:p>
            <a:pPr marL="182563" indent="-182563">
              <a:buFont typeface="Arial" panose="020B0604020202020204" pitchFamily="34" charset="0"/>
              <a:buChar char="•"/>
            </a:pPr>
            <a:endParaRPr lang="en-US" sz="1200" dirty="0">
              <a:solidFill>
                <a:srgbClr val="C00000"/>
              </a:solidFill>
            </a:endParaRPr>
          </a:p>
          <a:p>
            <a:pPr marL="182563" indent="-182563">
              <a:buFont typeface="Arial" panose="020B0604020202020204" pitchFamily="34" charset="0"/>
              <a:buChar char="•"/>
            </a:pPr>
            <a:r>
              <a:rPr lang="en-US" sz="2000" dirty="0">
                <a:solidFill>
                  <a:srgbClr val="C00000"/>
                </a:solidFill>
                <a:sym typeface="+mn-ea"/>
              </a:rPr>
              <a:t>Plot profile of egos; defines ability</a:t>
            </a:r>
          </a:p>
          <a:p>
            <a:pPr marL="182563" indent="-182563">
              <a:buFont typeface="Arial" panose="020B0604020202020204" pitchFamily="34" charset="0"/>
              <a:buChar char="•"/>
            </a:pPr>
            <a:endParaRPr lang="en-US" sz="1200" dirty="0">
              <a:solidFill>
                <a:srgbClr val="C00000"/>
              </a:solidFill>
            </a:endParaRPr>
          </a:p>
          <a:p>
            <a:pPr marL="182563" indent="-182563">
              <a:buFont typeface="Arial" panose="020B0604020202020204" pitchFamily="34" charset="0"/>
              <a:buChar char="•"/>
            </a:pPr>
            <a:r>
              <a:rPr lang="en-US" sz="2000" dirty="0">
                <a:solidFill>
                  <a:srgbClr val="C00000"/>
                </a:solidFill>
                <a:sym typeface="+mn-ea"/>
              </a:rPr>
              <a:t>Plot the profiles of personality according to egos, concerns and profession</a:t>
            </a:r>
          </a:p>
          <a:p>
            <a:pPr marL="182563" indent="-182563">
              <a:buFont typeface="Arial" panose="020B0604020202020204" pitchFamily="34" charset="0"/>
              <a:buChar char="•"/>
            </a:pPr>
            <a:endParaRPr lang="en-US" sz="1200" dirty="0">
              <a:solidFill>
                <a:srgbClr val="C00000"/>
              </a:solidFill>
            </a:endParaRPr>
          </a:p>
          <a:p>
            <a:pPr marL="182563" indent="-182563">
              <a:buFont typeface="Arial" panose="020B0604020202020204" pitchFamily="34" charset="0"/>
              <a:buChar char="•"/>
            </a:pPr>
            <a:r>
              <a:rPr lang="en-US" sz="2000" dirty="0">
                <a:sym typeface="+mn-ea"/>
              </a:rPr>
              <a:t>Develop belief of what leads to success</a:t>
            </a:r>
            <a:r>
              <a:rPr lang="en-US" sz="2000" dirty="0">
                <a:solidFill>
                  <a:srgbClr val="C00000"/>
                </a:solidFill>
                <a:sym typeface="+mn-ea"/>
              </a:rPr>
              <a:t> </a:t>
            </a:r>
          </a:p>
          <a:p>
            <a:endParaRPr lang="en-US" sz="1200" dirty="0">
              <a:solidFill>
                <a:srgbClr val="C00000"/>
              </a:solidFill>
            </a:endParaRPr>
          </a:p>
          <a:p>
            <a:r>
              <a:rPr lang="en-US" sz="2000" dirty="0">
                <a:solidFill>
                  <a:srgbClr val="C00000"/>
                </a:solidFill>
                <a:latin typeface="Calibri" panose="020F0502020204030204" pitchFamily="34" charset="0"/>
                <a:ea typeface="Calibri" panose="020F0502020204030204" pitchFamily="34" charset="0"/>
                <a:cs typeface="Mangal" panose="02040503050203030202" pitchFamily="18" charset="0"/>
              </a:rPr>
              <a:t>Indicate degrees of attitudes to be modified </a:t>
            </a:r>
            <a:r>
              <a:rPr lang="en-US" sz="2000" dirty="0">
                <a:solidFill>
                  <a:srgbClr val="C00000"/>
                </a:solidFill>
                <a:sym typeface="+mn-ea"/>
              </a:rPr>
              <a:t>for synergy of body and mind to achieve success.</a:t>
            </a:r>
            <a:endParaRPr lang="en-US" altLang="en-GB" sz="2000" dirty="0">
              <a:solidFill>
                <a:srgbClr val="C00000"/>
              </a:solidFill>
              <a:sym typeface="+mn-ea"/>
            </a:endParaRPr>
          </a:p>
          <a:p>
            <a:endParaRPr lang="en-US" altLang="en-GB" sz="2000" dirty="0">
              <a:solidFill>
                <a:srgbClr val="C00000"/>
              </a:solidFill>
              <a:sym typeface="+mn-ea"/>
            </a:endParaRPr>
          </a:p>
        </p:txBody>
      </p:sp>
      <p:pic>
        <p:nvPicPr>
          <p:cNvPr id="8" name="AFS Part 1_U Tube_Slide 3">
            <a:hlinkClick r:id="" action="ppaction://media"/>
            <a:extLst>
              <a:ext uri="{FF2B5EF4-FFF2-40B4-BE49-F238E27FC236}">
                <a16:creationId xmlns:a16="http://schemas.microsoft.com/office/drawing/2014/main" id="{58D24800-864C-D9B2-040A-18B7D5FD972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76726" y="-2857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48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C14CC-38AC-E769-AD9D-6DCABF78E032}"/>
              </a:ext>
            </a:extLst>
          </p:cNvPr>
          <p:cNvSpPr>
            <a:spLocks noGrp="1"/>
          </p:cNvSpPr>
          <p:nvPr>
            <p:ph type="title"/>
          </p:nvPr>
        </p:nvSpPr>
        <p:spPr>
          <a:xfrm>
            <a:off x="1532965" y="0"/>
            <a:ext cx="9144000" cy="323557"/>
          </a:xfrm>
        </p:spPr>
        <p:txBody>
          <a:bodyPr>
            <a:normAutofit fontScale="90000"/>
          </a:bodyPr>
          <a:lstStyle/>
          <a:p>
            <a:pPr algn="ctr"/>
            <a:r>
              <a:rPr lang="en-US" sz="2400" b="1" dirty="0">
                <a:solidFill>
                  <a:srgbClr val="C00000"/>
                </a:solidFill>
                <a:latin typeface="+mn-lt"/>
              </a:rPr>
              <a:t>SYNERGY OF BODY AND MIND BY KRIYA YOGA</a:t>
            </a:r>
            <a:endParaRPr lang="en-IN" sz="2400" b="1" dirty="0">
              <a:solidFill>
                <a:srgbClr val="C00000"/>
              </a:solidFill>
              <a:latin typeface="+mn-lt"/>
            </a:endParaRPr>
          </a:p>
        </p:txBody>
      </p:sp>
      <p:sp>
        <p:nvSpPr>
          <p:cNvPr id="3" name="Content Placeholder 2">
            <a:extLst>
              <a:ext uri="{FF2B5EF4-FFF2-40B4-BE49-F238E27FC236}">
                <a16:creationId xmlns:a16="http://schemas.microsoft.com/office/drawing/2014/main" id="{0D0CC35F-BE48-8F38-3B98-FB7DA8D4A39F}"/>
              </a:ext>
            </a:extLst>
          </p:cNvPr>
          <p:cNvSpPr>
            <a:spLocks noGrp="1"/>
          </p:cNvSpPr>
          <p:nvPr>
            <p:ph idx="1"/>
          </p:nvPr>
        </p:nvSpPr>
        <p:spPr>
          <a:xfrm>
            <a:off x="1528484" y="461682"/>
            <a:ext cx="9135035" cy="6019800"/>
          </a:xfrm>
        </p:spPr>
        <p:txBody>
          <a:bodyPr>
            <a:normAutofit/>
          </a:bodyPr>
          <a:lstStyle/>
          <a:p>
            <a:pPr marL="0" indent="0">
              <a:buNone/>
            </a:pPr>
            <a:r>
              <a:rPr lang="en-US" sz="1800" dirty="0"/>
              <a:t>     </a:t>
            </a:r>
          </a:p>
          <a:p>
            <a:pPr marL="0" indent="0">
              <a:buNone/>
            </a:pPr>
            <a:endParaRPr lang="en-IN" sz="1800" dirty="0"/>
          </a:p>
        </p:txBody>
      </p:sp>
      <p:graphicFrame>
        <p:nvGraphicFramePr>
          <p:cNvPr id="4" name="Table 3">
            <a:extLst>
              <a:ext uri="{FF2B5EF4-FFF2-40B4-BE49-F238E27FC236}">
                <a16:creationId xmlns:a16="http://schemas.microsoft.com/office/drawing/2014/main" id="{364054B1-31A4-00FB-1BA1-76B3EB652DE5}"/>
              </a:ext>
            </a:extLst>
          </p:cNvPr>
          <p:cNvGraphicFramePr>
            <a:graphicFrameLocks noGrp="1"/>
          </p:cNvGraphicFramePr>
          <p:nvPr>
            <p:extLst>
              <p:ext uri="{D42A27DB-BD31-4B8C-83A1-F6EECF244321}">
                <p14:modId xmlns:p14="http://schemas.microsoft.com/office/powerpoint/2010/main" val="15380345"/>
              </p:ext>
            </p:extLst>
          </p:nvPr>
        </p:nvGraphicFramePr>
        <p:xfrm>
          <a:off x="1528481" y="376518"/>
          <a:ext cx="9117107" cy="6675120"/>
        </p:xfrm>
        <a:graphic>
          <a:graphicData uri="http://schemas.openxmlformats.org/drawingml/2006/table">
            <a:tbl>
              <a:tblPr firstRow="1" bandRow="1">
                <a:tableStyleId>{69CF1AB2-1976-4502-BF36-3FF5EA218861}</a:tableStyleId>
              </a:tblPr>
              <a:tblGrid>
                <a:gridCol w="3282670">
                  <a:extLst>
                    <a:ext uri="{9D8B030D-6E8A-4147-A177-3AD203B41FA5}">
                      <a16:colId xmlns:a16="http://schemas.microsoft.com/office/drawing/2014/main" val="1781107065"/>
                    </a:ext>
                  </a:extLst>
                </a:gridCol>
                <a:gridCol w="2447778">
                  <a:extLst>
                    <a:ext uri="{9D8B030D-6E8A-4147-A177-3AD203B41FA5}">
                      <a16:colId xmlns:a16="http://schemas.microsoft.com/office/drawing/2014/main" val="2298232918"/>
                    </a:ext>
                  </a:extLst>
                </a:gridCol>
                <a:gridCol w="3386659">
                  <a:extLst>
                    <a:ext uri="{9D8B030D-6E8A-4147-A177-3AD203B41FA5}">
                      <a16:colId xmlns:a16="http://schemas.microsoft.com/office/drawing/2014/main" val="3633440863"/>
                    </a:ext>
                  </a:extLst>
                </a:gridCol>
              </a:tblGrid>
              <a:tr h="1154237">
                <a:tc>
                  <a:txBody>
                    <a:bodyPr/>
                    <a:lstStyle/>
                    <a:p>
                      <a:pPr marL="285750" indent="-285750">
                        <a:buFont typeface="Arial" panose="020B0604020202020204" pitchFamily="34" charset="0"/>
                        <a:buChar char="•"/>
                      </a:pPr>
                      <a:r>
                        <a:rPr lang="en-US" dirty="0">
                          <a:solidFill>
                            <a:srgbClr val="C00000"/>
                          </a:solidFill>
                        </a:rPr>
                        <a:t>Healthy inputs</a:t>
                      </a:r>
                    </a:p>
                    <a:p>
                      <a:pPr marL="0" indent="0">
                        <a:buFont typeface="Arial" panose="020B0604020202020204" pitchFamily="34" charset="0"/>
                        <a:buNone/>
                      </a:pPr>
                      <a:endParaRPr lang="en-US" dirty="0">
                        <a:solidFill>
                          <a:srgbClr val="C00000"/>
                        </a:solidFill>
                      </a:endParaRPr>
                    </a:p>
                    <a:p>
                      <a:pPr marL="285750" indent="-285750">
                        <a:buFont typeface="Arial" panose="020B0604020202020204" pitchFamily="34" charset="0"/>
                        <a:buChar char="•"/>
                      </a:pPr>
                      <a:r>
                        <a:rPr lang="en-US" dirty="0">
                          <a:solidFill>
                            <a:srgbClr val="C00000"/>
                          </a:solidFill>
                        </a:rPr>
                        <a:t>Clean body, senses and mind</a:t>
                      </a:r>
                      <a:endParaRPr lang="en-IN" dirty="0">
                        <a:solidFill>
                          <a:srgbClr val="C00000"/>
                        </a:solidFill>
                      </a:endParaRPr>
                    </a:p>
                    <a:p>
                      <a:pPr marL="0" indent="0">
                        <a:buFont typeface="Arial" panose="020B0604020202020204" pitchFamily="34" charset="0"/>
                        <a:buNone/>
                      </a:pPr>
                      <a:endParaRPr lang="en-IN" dirty="0">
                        <a:solidFill>
                          <a:srgbClr val="C00000"/>
                        </a:solidFill>
                      </a:endParaRPr>
                    </a:p>
                  </a:txBody>
                  <a:tcPr/>
                </a:tc>
                <a:tc>
                  <a:txBody>
                    <a:bodyPr/>
                    <a:lstStyle/>
                    <a:p>
                      <a:endParaRPr lang="en-IN" dirty="0"/>
                    </a:p>
                  </a:txBody>
                  <a:tcPr/>
                </a:tc>
                <a:tc>
                  <a:txBody>
                    <a:bodyPr/>
                    <a:lstStyle/>
                    <a:p>
                      <a:pPr marL="285750" indent="-285750">
                        <a:buFont typeface="Arial" panose="020B0604020202020204" pitchFamily="34" charset="0"/>
                        <a:buChar char="•"/>
                      </a:pPr>
                      <a:r>
                        <a:rPr lang="en-US" sz="1800" b="1" kern="1200" dirty="0">
                          <a:solidFill>
                            <a:srgbClr val="C00000"/>
                          </a:solidFill>
                          <a:effectLst/>
                        </a:rPr>
                        <a:t>Functional perfection</a:t>
                      </a:r>
                    </a:p>
                    <a:p>
                      <a:pPr marL="0" indent="0">
                        <a:buFont typeface="Arial" panose="020B0604020202020204" pitchFamily="34" charset="0"/>
                        <a:buNone/>
                      </a:pPr>
                      <a:endParaRPr lang="en-US" sz="1800" b="1" kern="1200" dirty="0">
                        <a:solidFill>
                          <a:srgbClr val="C00000"/>
                        </a:solidFill>
                        <a:effectLst/>
                      </a:endParaRPr>
                    </a:p>
                    <a:p>
                      <a:pPr marL="285750" indent="-285750">
                        <a:buFont typeface="Arial" panose="020B0604020202020204" pitchFamily="34" charset="0"/>
                        <a:buChar char="•"/>
                      </a:pPr>
                      <a:r>
                        <a:rPr lang="en-US" sz="1800" b="1" kern="1200" dirty="0">
                          <a:solidFill>
                            <a:srgbClr val="C00000"/>
                          </a:solidFill>
                          <a:effectLst/>
                        </a:rPr>
                        <a:t>Versatile and genius (Pratibha)</a:t>
                      </a:r>
                      <a:endParaRPr lang="en-IN" dirty="0">
                        <a:solidFill>
                          <a:srgbClr val="C00000"/>
                        </a:solidFill>
                      </a:endParaRPr>
                    </a:p>
                  </a:txBody>
                  <a:tcPr/>
                </a:tc>
                <a:extLst>
                  <a:ext uri="{0D108BD9-81ED-4DB2-BD59-A6C34878D82A}">
                    <a16:rowId xmlns:a16="http://schemas.microsoft.com/office/drawing/2014/main" val="2307421324"/>
                  </a:ext>
                </a:extLst>
              </a:tr>
              <a:tr h="1420599">
                <a:tc>
                  <a:txBody>
                    <a:bodyPr/>
                    <a:lstStyle/>
                    <a:p>
                      <a:pPr marL="285750" indent="-285750">
                        <a:buFont typeface="Arial" panose="020B0604020202020204" pitchFamily="34" charset="0"/>
                        <a:buChar char="•"/>
                      </a:pPr>
                      <a:r>
                        <a:rPr lang="en-US" b="1" dirty="0">
                          <a:solidFill>
                            <a:schemeClr val="tx1"/>
                          </a:solidFill>
                        </a:rPr>
                        <a:t>Match strengths and opportunities to satisfy long-term need </a:t>
                      </a:r>
                    </a:p>
                    <a:p>
                      <a:pPr marL="285750" indent="-285750">
                        <a:buFont typeface="Arial" panose="020B0604020202020204" pitchFamily="34" charset="0"/>
                        <a:buChar char="•"/>
                      </a:pPr>
                      <a:r>
                        <a:rPr lang="en-US" b="1" dirty="0">
                          <a:solidFill>
                            <a:schemeClr val="tx1"/>
                          </a:solidFill>
                        </a:rPr>
                        <a:t>Find cause-and- effect. </a:t>
                      </a:r>
                    </a:p>
                    <a:p>
                      <a:pPr marL="285750" indent="-285750">
                        <a:buFont typeface="Arial" panose="020B0604020202020204" pitchFamily="34" charset="0"/>
                        <a:buChar char="•"/>
                      </a:pPr>
                      <a:r>
                        <a:rPr lang="en-US" b="1" dirty="0">
                          <a:solidFill>
                            <a:schemeClr val="tx1"/>
                          </a:solidFill>
                        </a:rPr>
                        <a:t>Get resources (content)</a:t>
                      </a:r>
                      <a:endParaRPr lang="en-IN" b="1" dirty="0">
                        <a:solidFill>
                          <a:schemeClr val="tx1"/>
                        </a:solidFill>
                      </a:endParaRPr>
                    </a:p>
                  </a:txBody>
                  <a:tcPr/>
                </a:tc>
                <a:tc>
                  <a:txBody>
                    <a:bodyPr/>
                    <a:lstStyle/>
                    <a:p>
                      <a:endParaRPr lang="en-IN" dirty="0"/>
                    </a:p>
                  </a:txBody>
                  <a:tcPr/>
                </a:tc>
                <a:tc>
                  <a:txBody>
                    <a:bodyPr/>
                    <a:lstStyle/>
                    <a:p>
                      <a:pPr marL="285750" indent="-285750">
                        <a:buFont typeface="Arial" panose="020B0604020202020204" pitchFamily="34" charset="0"/>
                        <a:buChar char="•"/>
                      </a:pPr>
                      <a:r>
                        <a:rPr lang="en-US" sz="1800" b="1" kern="1200" dirty="0">
                          <a:solidFill>
                            <a:schemeClr val="dk1"/>
                          </a:solidFill>
                          <a:effectLst/>
                        </a:rPr>
                        <a:t>Happy by satisfying  long-term need. </a:t>
                      </a:r>
                      <a:endParaRPr lang="en-IN" b="1" dirty="0">
                        <a:solidFill>
                          <a:srgbClr val="C00000"/>
                        </a:solidFill>
                      </a:endParaRPr>
                    </a:p>
                  </a:txBody>
                  <a:tcPr/>
                </a:tc>
                <a:extLst>
                  <a:ext uri="{0D108BD9-81ED-4DB2-BD59-A6C34878D82A}">
                    <a16:rowId xmlns:a16="http://schemas.microsoft.com/office/drawing/2014/main" val="1083065157"/>
                  </a:ext>
                </a:extLst>
              </a:tr>
              <a:tr h="1420599">
                <a:tc>
                  <a:txBody>
                    <a:bodyPr/>
                    <a:lstStyle/>
                    <a:p>
                      <a:pPr marL="285750" indent="-285750">
                        <a:buFont typeface="Arial" panose="020B0604020202020204" pitchFamily="34" charset="0"/>
                        <a:buChar char="•"/>
                      </a:pPr>
                      <a:r>
                        <a:rPr lang="en-US" b="1" dirty="0">
                          <a:solidFill>
                            <a:srgbClr val="C00000"/>
                          </a:solidFill>
                        </a:rPr>
                        <a:t>Be ambitious, proactive, enthusiastic, prompt, rule based and assertive </a:t>
                      </a:r>
                    </a:p>
                    <a:p>
                      <a:pPr marL="285750" indent="-285750">
                        <a:buFont typeface="Arial" panose="020B0604020202020204" pitchFamily="34" charset="0"/>
                        <a:buChar char="•"/>
                      </a:pPr>
                      <a:r>
                        <a:rPr lang="en-US" b="1" dirty="0">
                          <a:solidFill>
                            <a:srgbClr val="C00000"/>
                          </a:solidFill>
                        </a:rPr>
                        <a:t>Ensure right inputs, outputs, perception, effort and rest </a:t>
                      </a:r>
                      <a:endParaRPr lang="en-IN" b="1" dirty="0">
                        <a:solidFill>
                          <a:srgbClr val="C00000"/>
                        </a:solidFill>
                      </a:endParaRPr>
                    </a:p>
                  </a:txBody>
                  <a:tcPr/>
                </a:tc>
                <a:tc>
                  <a:txBody>
                    <a:bodyPr/>
                    <a:lstStyle/>
                    <a:p>
                      <a:endParaRPr lang="en-IN" dirty="0"/>
                    </a:p>
                  </a:txBody>
                  <a:tcPr/>
                </a:tc>
                <a:tc>
                  <a:txBody>
                    <a:bodyPr/>
                    <a:lstStyle/>
                    <a:p>
                      <a:pPr marL="285750" indent="-285750">
                        <a:buFont typeface="Arial" panose="020B0604020202020204" pitchFamily="34" charset="0"/>
                        <a:buChar char="•"/>
                      </a:pPr>
                      <a:r>
                        <a:rPr lang="en-US" b="1" dirty="0">
                          <a:solidFill>
                            <a:srgbClr val="C00000"/>
                          </a:solidFill>
                        </a:rPr>
                        <a:t>Controls ego</a:t>
                      </a:r>
                    </a:p>
                    <a:p>
                      <a:pPr marL="0" indent="0">
                        <a:buFont typeface="Arial" panose="020B0604020202020204" pitchFamily="34" charset="0"/>
                        <a:buNone/>
                      </a:pPr>
                      <a:endParaRPr lang="en-US" b="1" dirty="0">
                        <a:solidFill>
                          <a:srgbClr val="C00000"/>
                        </a:solidFill>
                      </a:endParaRPr>
                    </a:p>
                    <a:p>
                      <a:pPr marL="285750" indent="-285750">
                        <a:buFont typeface="Arial" panose="020B0604020202020204" pitchFamily="34" charset="0"/>
                        <a:buChar char="•"/>
                      </a:pPr>
                      <a:r>
                        <a:rPr lang="en-US" b="1" dirty="0">
                          <a:solidFill>
                            <a:srgbClr val="C00000"/>
                          </a:solidFill>
                        </a:rPr>
                        <a:t>Synergy of body and mind.</a:t>
                      </a:r>
                      <a:endParaRPr lang="en-IN" dirty="0"/>
                    </a:p>
                  </a:txBody>
                  <a:tcPr/>
                </a:tc>
                <a:extLst>
                  <a:ext uri="{0D108BD9-81ED-4DB2-BD59-A6C34878D82A}">
                    <a16:rowId xmlns:a16="http://schemas.microsoft.com/office/drawing/2014/main" val="893365632"/>
                  </a:ext>
                </a:extLst>
              </a:tr>
              <a:tr h="2486048">
                <a:tc>
                  <a:txBody>
                    <a:bodyPr/>
                    <a:lstStyle/>
                    <a:p>
                      <a:pPr marL="0" indent="0">
                        <a:buFont typeface="Arial" panose="020B0604020202020204" pitchFamily="34" charset="0"/>
                        <a:buNone/>
                      </a:pPr>
                      <a:r>
                        <a:rPr lang="en-US" b="1" dirty="0">
                          <a:solidFill>
                            <a:schemeClr val="tx1"/>
                          </a:solidFill>
                        </a:rPr>
                        <a:t>Develop talent (skill) like Ideal through </a:t>
                      </a:r>
                    </a:p>
                    <a:p>
                      <a:pPr marL="285750" indent="-285750">
                        <a:buFont typeface="Arial" panose="020B0604020202020204" pitchFamily="34" charset="0"/>
                        <a:buChar char="•"/>
                      </a:pPr>
                      <a:r>
                        <a:rPr lang="en-US" b="1" dirty="0">
                          <a:solidFill>
                            <a:schemeClr val="tx1"/>
                          </a:solidFill>
                        </a:rPr>
                        <a:t>Study </a:t>
                      </a:r>
                    </a:p>
                    <a:p>
                      <a:pPr marL="285750" indent="-285750">
                        <a:buFont typeface="Arial" panose="020B0604020202020204" pitchFamily="34" charset="0"/>
                        <a:buChar char="•"/>
                      </a:pPr>
                      <a:r>
                        <a:rPr lang="en-US" b="1" dirty="0">
                          <a:solidFill>
                            <a:schemeClr val="tx1"/>
                          </a:solidFill>
                        </a:rPr>
                        <a:t>Training and </a:t>
                      </a:r>
                    </a:p>
                    <a:p>
                      <a:pPr marL="285750" indent="-285750">
                        <a:buFont typeface="Arial" panose="020B0604020202020204" pitchFamily="34" charset="0"/>
                        <a:buChar char="•"/>
                      </a:pPr>
                      <a:r>
                        <a:rPr lang="en-US" b="1" dirty="0">
                          <a:solidFill>
                            <a:schemeClr val="tx1"/>
                          </a:solidFill>
                        </a:rPr>
                        <a:t>Profession</a:t>
                      </a:r>
                      <a:endParaRPr lang="en-US" dirty="0">
                        <a:solidFill>
                          <a:srgbClr val="C00000"/>
                        </a:solidFill>
                      </a:endParaRPr>
                    </a:p>
                    <a:p>
                      <a:pPr marL="0" indent="0">
                        <a:buFont typeface="Arial" panose="020B0604020202020204" pitchFamily="34" charset="0"/>
                        <a:buNone/>
                      </a:pPr>
                      <a:endParaRPr lang="en-US" dirty="0">
                        <a:solidFill>
                          <a:srgbClr val="C00000"/>
                        </a:solidFill>
                      </a:endParaRPr>
                    </a:p>
                    <a:p>
                      <a:pPr marL="0" indent="0">
                        <a:buFont typeface="Arial" panose="020B0604020202020204" pitchFamily="34" charset="0"/>
                        <a:buNone/>
                      </a:pPr>
                      <a:endParaRPr lang="en-US" dirty="0">
                        <a:solidFill>
                          <a:srgbClr val="C00000"/>
                        </a:solidFill>
                      </a:endParaRPr>
                    </a:p>
                    <a:p>
                      <a:pPr marL="0" indent="0">
                        <a:buFont typeface="Arial" panose="020B0604020202020204" pitchFamily="34" charset="0"/>
                        <a:buNone/>
                      </a:pPr>
                      <a:endParaRPr lang="en-US" dirty="0">
                        <a:solidFill>
                          <a:srgbClr val="C00000"/>
                        </a:solidFill>
                      </a:endParaRPr>
                    </a:p>
                    <a:p>
                      <a:pPr marL="0" indent="0">
                        <a:buFont typeface="Arial" panose="020B0604020202020204" pitchFamily="34" charset="0"/>
                        <a:buNone/>
                      </a:pPr>
                      <a:r>
                        <a:rPr lang="en-US" dirty="0">
                          <a:solidFill>
                            <a:srgbClr val="C00000"/>
                          </a:solidFill>
                        </a:rPr>
                        <a:t> </a:t>
                      </a:r>
                      <a:endParaRPr lang="en-IN" b="1" dirty="0">
                        <a:solidFill>
                          <a:schemeClr val="tx1"/>
                        </a:solidFill>
                      </a:endParaRPr>
                    </a:p>
                  </a:txBody>
                  <a:tcPr/>
                </a:tc>
                <a:tc>
                  <a:txBody>
                    <a:bodyPr/>
                    <a:lstStyle/>
                    <a:p>
                      <a:endParaRPr lang="en-IN" dirty="0"/>
                    </a:p>
                  </a:txBody>
                  <a:tcPr/>
                </a:tc>
                <a:tc>
                  <a:txBody>
                    <a:bodyPr/>
                    <a:lstStyle/>
                    <a:p>
                      <a:pPr marL="285750" indent="-285750">
                        <a:buFont typeface="Arial" panose="020B0604020202020204" pitchFamily="34" charset="0"/>
                        <a:buChar char="•"/>
                      </a:pPr>
                      <a:r>
                        <a:rPr lang="en-US" b="1" dirty="0">
                          <a:solidFill>
                            <a:schemeClr val="tx1"/>
                          </a:solidFill>
                        </a:rPr>
                        <a:t>Perceptive and intelligent  </a:t>
                      </a:r>
                    </a:p>
                    <a:p>
                      <a:pPr marL="0" indent="0">
                        <a:buFont typeface="Arial" panose="020B0604020202020204" pitchFamily="34" charset="0"/>
                        <a:buNone/>
                      </a:pPr>
                      <a:endParaRPr lang="en-US" b="1" dirty="0">
                        <a:solidFill>
                          <a:schemeClr val="tx1"/>
                        </a:solidFill>
                      </a:endParaRPr>
                    </a:p>
                    <a:p>
                      <a:pPr marL="285750" indent="-285750">
                        <a:buFont typeface="Arial" panose="020B0604020202020204" pitchFamily="34" charset="0"/>
                        <a:buChar char="•"/>
                      </a:pPr>
                      <a:r>
                        <a:rPr lang="en-US" b="1" dirty="0">
                          <a:solidFill>
                            <a:schemeClr val="tx1"/>
                          </a:solidFill>
                        </a:rPr>
                        <a:t>Professionalism</a:t>
                      </a:r>
                    </a:p>
                    <a:p>
                      <a:pPr marL="0" indent="0">
                        <a:buFont typeface="Arial" panose="020B0604020202020204" pitchFamily="34" charset="0"/>
                        <a:buNone/>
                      </a:pPr>
                      <a:endParaRPr lang="en-US" b="1" dirty="0">
                        <a:solidFill>
                          <a:schemeClr val="tx1"/>
                        </a:solidFill>
                      </a:endParaRPr>
                    </a:p>
                    <a:p>
                      <a:pPr marL="285750" indent="-285750">
                        <a:buFont typeface="Arial" panose="020B0604020202020204" pitchFamily="34" charset="0"/>
                        <a:buChar char="•"/>
                      </a:pPr>
                      <a:r>
                        <a:rPr lang="en-US" b="1" dirty="0">
                          <a:solidFill>
                            <a:schemeClr val="tx1"/>
                          </a:solidFill>
                        </a:rPr>
                        <a:t>Risk-taking</a:t>
                      </a:r>
                      <a:endParaRPr lang="en-IN" dirty="0"/>
                    </a:p>
                  </a:txBody>
                  <a:tcPr/>
                </a:tc>
                <a:extLst>
                  <a:ext uri="{0D108BD9-81ED-4DB2-BD59-A6C34878D82A}">
                    <a16:rowId xmlns:a16="http://schemas.microsoft.com/office/drawing/2014/main" val="928409775"/>
                  </a:ext>
                </a:extLst>
              </a:tr>
            </a:tbl>
          </a:graphicData>
        </a:graphic>
      </p:graphicFrame>
      <p:pic>
        <p:nvPicPr>
          <p:cNvPr id="6" name="Picture 5">
            <a:extLst>
              <a:ext uri="{FF2B5EF4-FFF2-40B4-BE49-F238E27FC236}">
                <a16:creationId xmlns:a16="http://schemas.microsoft.com/office/drawing/2014/main" id="{677494DE-3664-DB6F-FA02-8CDF30CCFB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24980" y="308429"/>
            <a:ext cx="1784034" cy="1189356"/>
          </a:xfrm>
          <a:prstGeom prst="rect">
            <a:avLst/>
          </a:prstGeom>
        </p:spPr>
      </p:pic>
      <p:pic>
        <p:nvPicPr>
          <p:cNvPr id="8" name="Picture 7">
            <a:extLst>
              <a:ext uri="{FF2B5EF4-FFF2-40B4-BE49-F238E27FC236}">
                <a16:creationId xmlns:a16="http://schemas.microsoft.com/office/drawing/2014/main" id="{2AD61E98-8F87-1AB4-F83D-2ADBA088B7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7048" y="1453691"/>
            <a:ext cx="1302948" cy="1550826"/>
          </a:xfrm>
          <a:prstGeom prst="rect">
            <a:avLst/>
          </a:prstGeom>
        </p:spPr>
      </p:pic>
      <p:pic>
        <p:nvPicPr>
          <p:cNvPr id="10" name="Picture 9">
            <a:extLst>
              <a:ext uri="{FF2B5EF4-FFF2-40B4-BE49-F238E27FC236}">
                <a16:creationId xmlns:a16="http://schemas.microsoft.com/office/drawing/2014/main" id="{21285512-74CC-2B6E-1D79-32C8174C474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2851" y="2945273"/>
            <a:ext cx="1371342" cy="1477156"/>
          </a:xfrm>
          <a:prstGeom prst="rect">
            <a:avLst/>
          </a:prstGeom>
        </p:spPr>
      </p:pic>
      <p:pic>
        <p:nvPicPr>
          <p:cNvPr id="7" name="Picture 6">
            <a:extLst>
              <a:ext uri="{FF2B5EF4-FFF2-40B4-BE49-F238E27FC236}">
                <a16:creationId xmlns:a16="http://schemas.microsoft.com/office/drawing/2014/main" id="{8C248C0E-B6D7-6E72-575F-E605977C6B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22063" y="4436333"/>
            <a:ext cx="1989867" cy="1492400"/>
          </a:xfrm>
          <a:prstGeom prst="rect">
            <a:avLst/>
          </a:prstGeom>
        </p:spPr>
      </p:pic>
      <p:graphicFrame>
        <p:nvGraphicFramePr>
          <p:cNvPr id="5" name="Table 4">
            <a:extLst>
              <a:ext uri="{FF2B5EF4-FFF2-40B4-BE49-F238E27FC236}">
                <a16:creationId xmlns:a16="http://schemas.microsoft.com/office/drawing/2014/main" id="{97C6A5EB-90FF-A9F3-E08E-862981552FE8}"/>
              </a:ext>
            </a:extLst>
          </p:cNvPr>
          <p:cNvGraphicFramePr>
            <a:graphicFrameLocks noGrp="1"/>
          </p:cNvGraphicFramePr>
          <p:nvPr>
            <p:extLst>
              <p:ext uri="{D42A27DB-BD31-4B8C-83A1-F6EECF244321}">
                <p14:modId xmlns:p14="http://schemas.microsoft.com/office/powerpoint/2010/main" val="2773571506"/>
              </p:ext>
            </p:extLst>
          </p:nvPr>
        </p:nvGraphicFramePr>
        <p:xfrm>
          <a:off x="1569949" y="5966290"/>
          <a:ext cx="9158068" cy="640080"/>
        </p:xfrm>
        <a:graphic>
          <a:graphicData uri="http://schemas.openxmlformats.org/drawingml/2006/table">
            <a:tbl>
              <a:tblPr/>
              <a:tblGrid>
                <a:gridCol w="9158068">
                  <a:extLst>
                    <a:ext uri="{9D8B030D-6E8A-4147-A177-3AD203B41FA5}">
                      <a16:colId xmlns:a16="http://schemas.microsoft.com/office/drawing/2014/main" val="3022728661"/>
                    </a:ext>
                  </a:extLst>
                </a:gridCol>
              </a:tblGrid>
              <a:tr h="633046">
                <a:tc>
                  <a:txBody>
                    <a:bodyPr/>
                    <a:lstStyle/>
                    <a:p>
                      <a:pPr marL="285750" indent="-285750">
                        <a:buFont typeface="Arial" panose="020B0604020202020204" pitchFamily="34" charset="0"/>
                        <a:buChar char="•"/>
                      </a:pPr>
                      <a:r>
                        <a:rPr lang="en-US" b="1" dirty="0"/>
                        <a:t>Dedicate inputs and activities</a:t>
                      </a:r>
                    </a:p>
                    <a:p>
                      <a:pPr marL="0" indent="0">
                        <a:buFont typeface="Arial" panose="020B0604020202020204" pitchFamily="34" charset="0"/>
                        <a:buNone/>
                      </a:pPr>
                      <a:r>
                        <a:rPr lang="en-US" b="1" dirty="0"/>
                        <a:t> to Almighty (Pure Consciousness)</a:t>
                      </a:r>
                      <a:endParaRPr lang="en-IN" b="1"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594637892"/>
                  </a:ext>
                </a:extLst>
              </a:tr>
            </a:tbl>
          </a:graphicData>
        </a:graphic>
      </p:graphicFrame>
      <p:pic>
        <p:nvPicPr>
          <p:cNvPr id="11" name="AFS Part 1_U Tube Slide 4 (R)">
            <a:hlinkClick r:id="" action="ppaction://media"/>
            <a:extLst>
              <a:ext uri="{FF2B5EF4-FFF2-40B4-BE49-F238E27FC236}">
                <a16:creationId xmlns:a16="http://schemas.microsoft.com/office/drawing/2014/main" id="{370454D4-CE7A-2445-3058-FA62DF6B408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857957" y="1924304"/>
            <a:ext cx="609600" cy="609600"/>
          </a:xfrm>
          <a:prstGeom prst="rect">
            <a:avLst/>
          </a:prstGeom>
        </p:spPr>
      </p:pic>
    </p:spTree>
    <p:extLst>
      <p:ext uri="{BB962C8B-B14F-4D97-AF65-F5344CB8AC3E}">
        <p14:creationId xmlns:p14="http://schemas.microsoft.com/office/powerpoint/2010/main" val="305887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63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02E38-DCFF-E851-DADB-23BD6DFFE809}"/>
              </a:ext>
            </a:extLst>
          </p:cNvPr>
          <p:cNvSpPr>
            <a:spLocks noGrp="1"/>
          </p:cNvSpPr>
          <p:nvPr>
            <p:ph type="title"/>
          </p:nvPr>
        </p:nvSpPr>
        <p:spPr>
          <a:xfrm>
            <a:off x="1981200" y="0"/>
            <a:ext cx="8229600" cy="720214"/>
          </a:xfrm>
        </p:spPr>
        <p:txBody>
          <a:bodyPr>
            <a:normAutofit/>
          </a:bodyPr>
          <a:lstStyle/>
          <a:p>
            <a:r>
              <a:rPr lang="en-US" sz="4000" b="1" dirty="0">
                <a:solidFill>
                  <a:srgbClr val="C00000"/>
                </a:solidFill>
                <a:latin typeface="Calibri" panose="020F0502020204030204" pitchFamily="34" charset="0"/>
                <a:ea typeface="Calibri" panose="020F0502020204030204" pitchFamily="34" charset="0"/>
                <a:cs typeface="Mangal" panose="02040503050203030202" pitchFamily="18" charset="0"/>
              </a:rPr>
              <a:t>Software, Manual and </a:t>
            </a:r>
            <a:r>
              <a:rPr lang="en-US" sz="4000" b="1" dirty="0">
                <a:solidFill>
                  <a:srgbClr val="C00000"/>
                </a:solidFill>
                <a:ea typeface="Calibri" panose="020F0502020204030204" pitchFamily="34" charset="0"/>
                <a:cs typeface="Mangal" panose="02040503050203030202" pitchFamily="18" charset="0"/>
              </a:rPr>
              <a:t>Online Training</a:t>
            </a:r>
            <a:endParaRPr lang="en-IN" sz="4000" b="1" dirty="0">
              <a:solidFill>
                <a:srgbClr val="C00000"/>
              </a:solidFill>
            </a:endParaRPr>
          </a:p>
        </p:txBody>
      </p:sp>
      <p:sp>
        <p:nvSpPr>
          <p:cNvPr id="3" name="Text Placeholder 2">
            <a:extLst>
              <a:ext uri="{FF2B5EF4-FFF2-40B4-BE49-F238E27FC236}">
                <a16:creationId xmlns:a16="http://schemas.microsoft.com/office/drawing/2014/main" id="{F6B36440-6530-FD29-C54F-DF1806DD8BED}"/>
              </a:ext>
            </a:extLst>
          </p:cNvPr>
          <p:cNvSpPr>
            <a:spLocks noGrp="1"/>
          </p:cNvSpPr>
          <p:nvPr>
            <p:ph type="body" idx="1"/>
          </p:nvPr>
        </p:nvSpPr>
        <p:spPr>
          <a:xfrm>
            <a:off x="1683793" y="2521766"/>
            <a:ext cx="4040188" cy="496061"/>
          </a:xfrm>
        </p:spPr>
        <p:txBody>
          <a:bodyPr>
            <a:normAutofit/>
          </a:bodyPr>
          <a:lstStyle/>
          <a:p>
            <a:pPr algn="ctr"/>
            <a:r>
              <a:rPr kumimoji="0" lang="en-US" altLang="en-US" b="1" i="0" u="none" strike="noStrike" cap="none" normalizeH="0" baseline="0" dirty="0">
                <a:ln>
                  <a:noFill/>
                </a:ln>
                <a:solidFill>
                  <a:srgbClr val="C00000"/>
                </a:solidFill>
                <a:effectLst/>
                <a:ea typeface="Calibri" panose="020F0502020204030204" pitchFamily="34" charset="0"/>
                <a:cs typeface="Mangal" panose="02040503050203030202" pitchFamily="18" charset="0"/>
              </a:rPr>
              <a:t>Model of Synergy for Success</a:t>
            </a:r>
            <a:endParaRPr lang="en-IN" dirty="0">
              <a:solidFill>
                <a:srgbClr val="C00000"/>
              </a:solidFill>
            </a:endParaRPr>
          </a:p>
        </p:txBody>
      </p:sp>
      <p:sp>
        <p:nvSpPr>
          <p:cNvPr id="5" name="Text Placeholder 4">
            <a:extLst>
              <a:ext uri="{FF2B5EF4-FFF2-40B4-BE49-F238E27FC236}">
                <a16:creationId xmlns:a16="http://schemas.microsoft.com/office/drawing/2014/main" id="{5953CBBB-2B91-8090-3FDB-C3A98A1DF3B8}"/>
              </a:ext>
            </a:extLst>
          </p:cNvPr>
          <p:cNvSpPr>
            <a:spLocks noGrp="1"/>
          </p:cNvSpPr>
          <p:nvPr>
            <p:ph type="body" sz="quarter" idx="3"/>
          </p:nvPr>
        </p:nvSpPr>
        <p:spPr>
          <a:xfrm>
            <a:off x="6308756" y="798362"/>
            <a:ext cx="4041775" cy="1366791"/>
          </a:xfrm>
        </p:spPr>
        <p:txBody>
          <a:bodyPr>
            <a:noAutofit/>
          </a:bodyPr>
          <a:lstStyle/>
          <a:p>
            <a:pPr algn="ctr"/>
            <a:endParaRPr lang="en-US" sz="2800" dirty="0">
              <a:solidFill>
                <a:srgbClr val="C00000"/>
              </a:solidFill>
              <a:latin typeface="+mj-lt"/>
              <a:ea typeface="Calibri" panose="020F0502020204030204" pitchFamily="34" charset="0"/>
              <a:cs typeface="Mangal" panose="02040503050203030202" pitchFamily="18" charset="0"/>
            </a:endParaRPr>
          </a:p>
          <a:p>
            <a:pPr algn="ctr"/>
            <a:endParaRPr lang="en-US" sz="2800" dirty="0">
              <a:solidFill>
                <a:srgbClr val="C00000"/>
              </a:solidFill>
              <a:latin typeface="+mj-lt"/>
              <a:ea typeface="Calibri" panose="020F0502020204030204" pitchFamily="34" charset="0"/>
              <a:cs typeface="Mangal" panose="02040503050203030202" pitchFamily="18" charset="0"/>
            </a:endParaRPr>
          </a:p>
          <a:p>
            <a:pPr algn="ctr"/>
            <a:endParaRPr lang="en-US" sz="2800" dirty="0">
              <a:solidFill>
                <a:srgbClr val="C00000"/>
              </a:solidFill>
              <a:latin typeface="+mj-lt"/>
              <a:ea typeface="Calibri" panose="020F0502020204030204" pitchFamily="34" charset="0"/>
              <a:cs typeface="Mangal" panose="02040503050203030202" pitchFamily="18" charset="0"/>
            </a:endParaRPr>
          </a:p>
          <a:p>
            <a:pPr algn="ctr"/>
            <a:r>
              <a:rPr lang="en-US" sz="2800" dirty="0">
                <a:solidFill>
                  <a:srgbClr val="C00000"/>
                </a:solidFill>
                <a:latin typeface="+mj-lt"/>
                <a:ea typeface="Calibri" panose="020F0502020204030204" pitchFamily="34" charset="0"/>
                <a:cs typeface="Mangal" panose="02040503050203030202" pitchFamily="18" charset="0"/>
              </a:rPr>
              <a:t> </a:t>
            </a:r>
          </a:p>
          <a:p>
            <a:r>
              <a:rPr lang="en-US" sz="1800" dirty="0">
                <a:solidFill>
                  <a:srgbClr val="C00000"/>
                </a:solidFill>
                <a:ea typeface="Calibri" panose="020F0502020204030204" pitchFamily="34" charset="0"/>
                <a:cs typeface="Mangal" panose="02040503050203030202" pitchFamily="18" charset="0"/>
              </a:rPr>
              <a:t>Input:    </a:t>
            </a:r>
            <a:r>
              <a:rPr lang="en-US" sz="1800" dirty="0">
                <a:ea typeface="Calibri" panose="020F0502020204030204" pitchFamily="34" charset="0"/>
                <a:cs typeface="Mangal" panose="02040503050203030202" pitchFamily="18" charset="0"/>
              </a:rPr>
              <a:t>Degrees of activities</a:t>
            </a:r>
          </a:p>
          <a:p>
            <a:r>
              <a:rPr lang="en-US" sz="1800" dirty="0">
                <a:solidFill>
                  <a:srgbClr val="000000"/>
                </a:solidFill>
                <a:ea typeface="Calibri" panose="020F0502020204030204" pitchFamily="34" charset="0"/>
                <a:cs typeface="Times New Roman" panose="02020603050405020304" pitchFamily="18" charset="0"/>
              </a:rPr>
              <a:t>‘Glossary’ in the manual / ‘Help’ menu of software ensures correct input of degrees of activities. </a:t>
            </a:r>
            <a:endParaRPr lang="en-IN" dirty="0">
              <a:solidFill>
                <a:srgbClr val="C00000"/>
              </a:solidFill>
            </a:endParaRPr>
          </a:p>
        </p:txBody>
      </p:sp>
      <p:sp>
        <p:nvSpPr>
          <p:cNvPr id="9" name="Parallelogram 1486">
            <a:extLst>
              <a:ext uri="{FF2B5EF4-FFF2-40B4-BE49-F238E27FC236}">
                <a16:creationId xmlns:a16="http://schemas.microsoft.com/office/drawing/2014/main" id="{C2F70534-652D-A429-4C19-2D13203F158F}"/>
              </a:ext>
            </a:extLst>
          </p:cNvPr>
          <p:cNvSpPr>
            <a:spLocks/>
          </p:cNvSpPr>
          <p:nvPr/>
        </p:nvSpPr>
        <p:spPr bwMode="auto">
          <a:xfrm>
            <a:off x="2068590" y="3200401"/>
            <a:ext cx="2830929" cy="957833"/>
          </a:xfrm>
          <a:custGeom>
            <a:avLst/>
            <a:gdLst>
              <a:gd name="T0" fmla="*/ 0 w 3194050"/>
              <a:gd name="T1" fmla="*/ 904240 h 1041400"/>
              <a:gd name="T2" fmla="*/ 1081293 w 3194050"/>
              <a:gd name="T3" fmla="*/ 0 h 1041400"/>
              <a:gd name="T4" fmla="*/ 2774950 w 3194050"/>
              <a:gd name="T5" fmla="*/ 0 h 1041400"/>
              <a:gd name="T6" fmla="*/ 1969497 w 3194050"/>
              <a:gd name="T7" fmla="*/ 904240 h 1041400"/>
              <a:gd name="T8" fmla="*/ 0 w 3194050"/>
              <a:gd name="T9" fmla="*/ 904240 h 1041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94050" h="1041400">
                <a:moveTo>
                  <a:pt x="0" y="1041400"/>
                </a:moveTo>
                <a:lnTo>
                  <a:pt x="1244600" y="0"/>
                </a:lnTo>
                <a:lnTo>
                  <a:pt x="3194050" y="0"/>
                </a:lnTo>
                <a:lnTo>
                  <a:pt x="2266950" y="1041400"/>
                </a:lnTo>
                <a:lnTo>
                  <a:pt x="0" y="1041400"/>
                </a:lnTo>
                <a:close/>
              </a:path>
            </a:pathLst>
          </a:custGeom>
          <a:gradFill rotWithShape="1">
            <a:gsLst>
              <a:gs pos="0">
                <a:srgbClr val="9EEAFF"/>
              </a:gs>
              <a:gs pos="35001">
                <a:srgbClr val="BBEFFF"/>
              </a:gs>
              <a:gs pos="100000">
                <a:srgbClr val="E4F9FF"/>
              </a:gs>
            </a:gsLst>
            <a:lin ang="16200000" scaled="1"/>
          </a:gradFill>
          <a:ln w="9525">
            <a:solidFill>
              <a:srgbClr val="40A7C2"/>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endParaRPr lang="en-IN"/>
          </a:p>
        </p:txBody>
      </p:sp>
      <p:sp>
        <p:nvSpPr>
          <p:cNvPr id="10" name="Rectangle 1487">
            <a:extLst>
              <a:ext uri="{FF2B5EF4-FFF2-40B4-BE49-F238E27FC236}">
                <a16:creationId xmlns:a16="http://schemas.microsoft.com/office/drawing/2014/main" id="{39F8DFFA-B2AC-8C41-E4C1-B4C502CC3659}"/>
              </a:ext>
            </a:extLst>
          </p:cNvPr>
          <p:cNvSpPr>
            <a:spLocks noChangeArrowheads="1"/>
          </p:cNvSpPr>
          <p:nvPr/>
        </p:nvSpPr>
        <p:spPr bwMode="auto">
          <a:xfrm>
            <a:off x="2073410" y="4162864"/>
            <a:ext cx="1958871" cy="1628336"/>
          </a:xfrm>
          <a:prstGeom prst="rect">
            <a:avLst/>
          </a:prstGeom>
          <a:gradFill rotWithShape="1">
            <a:gsLst>
              <a:gs pos="0">
                <a:srgbClr val="FFBE86"/>
              </a:gs>
              <a:gs pos="35001">
                <a:srgbClr val="FFD0AA"/>
              </a:gs>
              <a:gs pos="100000">
                <a:srgbClr val="FFEBDB"/>
              </a:gs>
            </a:gsLst>
            <a:lin ang="16200000" scaled="1"/>
          </a:gradFill>
          <a:ln w="9525">
            <a:solidFill>
              <a:srgbClr val="F68C36"/>
            </a:solidFill>
            <a:miter lim="800000"/>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endParaRPr lang="en-IN"/>
          </a:p>
        </p:txBody>
      </p:sp>
      <p:sp>
        <p:nvSpPr>
          <p:cNvPr id="11" name="Parallelogram 1494">
            <a:extLst>
              <a:ext uri="{FF2B5EF4-FFF2-40B4-BE49-F238E27FC236}">
                <a16:creationId xmlns:a16="http://schemas.microsoft.com/office/drawing/2014/main" id="{E09D3E7B-F634-7E01-8772-3907EBFA4CC6}"/>
              </a:ext>
            </a:extLst>
          </p:cNvPr>
          <p:cNvSpPr>
            <a:spLocks/>
          </p:cNvSpPr>
          <p:nvPr/>
        </p:nvSpPr>
        <p:spPr bwMode="auto">
          <a:xfrm>
            <a:off x="4055525" y="3183904"/>
            <a:ext cx="812877" cy="2607297"/>
          </a:xfrm>
          <a:custGeom>
            <a:avLst/>
            <a:gdLst>
              <a:gd name="T0" fmla="*/ 0 w 952500"/>
              <a:gd name="T1" fmla="*/ 2529840 h 2895600"/>
              <a:gd name="T2" fmla="*/ 0 w 952500"/>
              <a:gd name="T3" fmla="*/ 937594 h 2895600"/>
              <a:gd name="T4" fmla="*/ 831215 w 952500"/>
              <a:gd name="T5" fmla="*/ 0 h 2895600"/>
              <a:gd name="T6" fmla="*/ 792425 w 952500"/>
              <a:gd name="T7" fmla="*/ 1475740 h 2895600"/>
              <a:gd name="T8" fmla="*/ 0 w 952500"/>
              <a:gd name="T9" fmla="*/ 2529840 h 2895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500" h="2895600">
                <a:moveTo>
                  <a:pt x="0" y="2895600"/>
                </a:moveTo>
                <a:lnTo>
                  <a:pt x="0" y="1073150"/>
                </a:lnTo>
                <a:lnTo>
                  <a:pt x="952500" y="0"/>
                </a:lnTo>
                <a:lnTo>
                  <a:pt x="908050" y="1689100"/>
                </a:lnTo>
                <a:lnTo>
                  <a:pt x="0" y="2895600"/>
                </a:lnTo>
                <a:close/>
              </a:path>
            </a:pathLst>
          </a:custGeom>
          <a:gradFill rotWithShape="1">
            <a:gsLst>
              <a:gs pos="0">
                <a:srgbClr val="C9B5E8"/>
              </a:gs>
              <a:gs pos="35001">
                <a:srgbClr val="D9CBEE"/>
              </a:gs>
              <a:gs pos="100000">
                <a:srgbClr val="F0EAF9"/>
              </a:gs>
            </a:gsLst>
            <a:lin ang="16200000" scaled="1"/>
          </a:gradFill>
          <a:ln w="9525">
            <a:solidFill>
              <a:srgbClr val="795D9B"/>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endParaRPr lang="en-IN"/>
          </a:p>
        </p:txBody>
      </p:sp>
      <p:sp>
        <p:nvSpPr>
          <p:cNvPr id="12" name="Text Box 1495">
            <a:extLst>
              <a:ext uri="{FF2B5EF4-FFF2-40B4-BE49-F238E27FC236}">
                <a16:creationId xmlns:a16="http://schemas.microsoft.com/office/drawing/2014/main" id="{5E4DDEE0-04DD-DF25-D992-3A205147E53F}"/>
              </a:ext>
            </a:extLst>
          </p:cNvPr>
          <p:cNvSpPr txBox="1">
            <a:spLocks noChangeArrowheads="1"/>
          </p:cNvSpPr>
          <p:nvPr/>
        </p:nvSpPr>
        <p:spPr bwMode="auto">
          <a:xfrm>
            <a:off x="3651769" y="4265898"/>
            <a:ext cx="1061720" cy="442912"/>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ct val="0"/>
              </a:spcAft>
            </a:pPr>
            <a:r>
              <a:rPr lang="en-US" altLang="en-US" sz="1100" dirty="0">
                <a:latin typeface="Calibri" panose="020F0502020204030204" pitchFamily="34" charset="0"/>
                <a:ea typeface="Calibri" panose="020F0502020204030204" pitchFamily="34" charset="0"/>
                <a:cs typeface="Mangal" panose="02040503050203030202" pitchFamily="18" charset="0"/>
              </a:rPr>
              <a:t>Synergy of</a:t>
            </a:r>
            <a:endParaRPr lang="en-US" altLang="en-US" sz="600" dirty="0"/>
          </a:p>
          <a:p>
            <a:pPr algn="ctr" eaLnBrk="0" fontAlgn="base" hangingPunct="0">
              <a:spcBef>
                <a:spcPct val="0"/>
              </a:spcBef>
              <a:spcAft>
                <a:spcPct val="0"/>
              </a:spcAft>
            </a:pPr>
            <a:r>
              <a:rPr lang="en-US" altLang="en-US" sz="1100" dirty="0">
                <a:latin typeface="Calibri" panose="020F0502020204030204" pitchFamily="34" charset="0"/>
                <a:ea typeface="Calibri" panose="020F0502020204030204" pitchFamily="34" charset="0"/>
                <a:cs typeface="Mangal" panose="02040503050203030202" pitchFamily="18" charset="0"/>
              </a:rPr>
              <a:t>Body and Mind</a:t>
            </a:r>
            <a:endParaRPr lang="en-US" altLang="en-US" dirty="0">
              <a:latin typeface="Arial" panose="020B0604020202020204" pitchFamily="34" charset="0"/>
            </a:endParaRPr>
          </a:p>
        </p:txBody>
      </p:sp>
      <p:sp>
        <p:nvSpPr>
          <p:cNvPr id="13" name="Text Box 1496">
            <a:extLst>
              <a:ext uri="{FF2B5EF4-FFF2-40B4-BE49-F238E27FC236}">
                <a16:creationId xmlns:a16="http://schemas.microsoft.com/office/drawing/2014/main" id="{4AF28C7A-7D58-4B9A-ACE3-3007B4417445}"/>
              </a:ext>
            </a:extLst>
          </p:cNvPr>
          <p:cNvSpPr txBox="1">
            <a:spLocks noChangeArrowheads="1"/>
          </p:cNvSpPr>
          <p:nvPr/>
        </p:nvSpPr>
        <p:spPr bwMode="auto">
          <a:xfrm>
            <a:off x="3180398" y="3216052"/>
            <a:ext cx="705803" cy="297645"/>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ct val="0"/>
              </a:spcAft>
            </a:pPr>
            <a:r>
              <a:rPr lang="en-US" altLang="en-US" sz="1100" dirty="0">
                <a:latin typeface="Calibri" panose="020F0502020204030204" pitchFamily="34" charset="0"/>
                <a:ea typeface="Calibri" panose="020F0502020204030204" pitchFamily="34" charset="0"/>
                <a:cs typeface="Mangal" panose="02040503050203030202" pitchFamily="18" charset="0"/>
              </a:rPr>
              <a:t>Genius</a:t>
            </a:r>
            <a:endParaRPr lang="en-US" altLang="en-US" dirty="0">
              <a:latin typeface="Arial" panose="020B0604020202020204" pitchFamily="34" charset="0"/>
            </a:endParaRPr>
          </a:p>
        </p:txBody>
      </p:sp>
      <p:sp>
        <p:nvSpPr>
          <p:cNvPr id="14" name="Text Box 1497">
            <a:extLst>
              <a:ext uri="{FF2B5EF4-FFF2-40B4-BE49-F238E27FC236}">
                <a16:creationId xmlns:a16="http://schemas.microsoft.com/office/drawing/2014/main" id="{E5B5C716-48EC-D798-80C9-F9465AFB73D4}"/>
              </a:ext>
            </a:extLst>
          </p:cNvPr>
          <p:cNvSpPr txBox="1">
            <a:spLocks noChangeArrowheads="1"/>
          </p:cNvSpPr>
          <p:nvPr/>
        </p:nvSpPr>
        <p:spPr bwMode="auto">
          <a:xfrm>
            <a:off x="2073409" y="5397500"/>
            <a:ext cx="822191" cy="393700"/>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ct val="0"/>
              </a:spcAft>
            </a:pPr>
            <a:r>
              <a:rPr lang="en-US" altLang="en-US" sz="1100">
                <a:latin typeface="Calibri" panose="020F0502020204030204" pitchFamily="34" charset="0"/>
                <a:ea typeface="Calibri" panose="020F0502020204030204" pitchFamily="34" charset="0"/>
                <a:cs typeface="Mangal" panose="02040503050203030202" pitchFamily="18" charset="0"/>
              </a:rPr>
              <a:t>Synergy of</a:t>
            </a:r>
            <a:endParaRPr lang="en-US" altLang="en-US" sz="600"/>
          </a:p>
          <a:p>
            <a:pPr algn="ctr" eaLnBrk="0" fontAlgn="base" hangingPunct="0">
              <a:spcBef>
                <a:spcPct val="0"/>
              </a:spcBef>
              <a:spcAft>
                <a:spcPct val="0"/>
              </a:spcAft>
            </a:pPr>
            <a:r>
              <a:rPr lang="en-US" altLang="en-US" sz="1100">
                <a:latin typeface="Calibri" panose="020F0502020204030204" pitchFamily="34" charset="0"/>
                <a:ea typeface="Calibri" panose="020F0502020204030204" pitchFamily="34" charset="0"/>
                <a:cs typeface="Mangal" panose="02040503050203030202" pitchFamily="18" charset="0"/>
              </a:rPr>
              <a:t>Team</a:t>
            </a:r>
            <a:endParaRPr lang="en-US" altLang="en-US" sz="600"/>
          </a:p>
          <a:p>
            <a:pPr eaLnBrk="0" fontAlgn="base" hangingPunct="0">
              <a:spcBef>
                <a:spcPct val="0"/>
              </a:spcBef>
              <a:spcAft>
                <a:spcPct val="0"/>
              </a:spcAft>
            </a:pPr>
            <a:endParaRPr lang="en-US" altLang="en-US">
              <a:latin typeface="Arial" panose="020B0604020202020204" pitchFamily="34" charset="0"/>
            </a:endParaRPr>
          </a:p>
        </p:txBody>
      </p:sp>
      <p:sp>
        <p:nvSpPr>
          <p:cNvPr id="15" name="Text Box 604">
            <a:extLst>
              <a:ext uri="{FF2B5EF4-FFF2-40B4-BE49-F238E27FC236}">
                <a16:creationId xmlns:a16="http://schemas.microsoft.com/office/drawing/2014/main" id="{66AABEBF-514C-6682-1CB9-E6FF1C3CC3B7}"/>
              </a:ext>
            </a:extLst>
          </p:cNvPr>
          <p:cNvSpPr txBox="1">
            <a:spLocks noChangeArrowheads="1"/>
          </p:cNvSpPr>
          <p:nvPr/>
        </p:nvSpPr>
        <p:spPr bwMode="auto">
          <a:xfrm>
            <a:off x="2609851" y="3696271"/>
            <a:ext cx="1405573" cy="473075"/>
          </a:xfrm>
          <a:prstGeom prst="rect">
            <a:avLst/>
          </a:prstGeom>
          <a:noFill/>
          <a:ln w="635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eaLnBrk="0" fontAlgn="base" hangingPunct="0">
              <a:spcBef>
                <a:spcPct val="0"/>
              </a:spcBef>
              <a:spcAft>
                <a:spcPct val="0"/>
              </a:spcAft>
            </a:pPr>
            <a:r>
              <a:rPr lang="en-US" altLang="en-US" sz="1100" b="1" dirty="0">
                <a:latin typeface="Calibri" panose="020F0502020204030204" pitchFamily="34" charset="0"/>
                <a:ea typeface="Calibri" panose="020F0502020204030204" pitchFamily="34" charset="0"/>
                <a:cs typeface="Mangal" panose="02040503050203030202" pitchFamily="18" charset="0"/>
              </a:rPr>
              <a:t>Synergy for Success: Entrepreneur</a:t>
            </a:r>
            <a:endParaRPr lang="en-US" altLang="en-US" dirty="0">
              <a:latin typeface="Arial" panose="020B0604020202020204" pitchFamily="34" charset="0"/>
            </a:endParaRPr>
          </a:p>
        </p:txBody>
      </p:sp>
      <p:sp>
        <p:nvSpPr>
          <p:cNvPr id="16" name="Straight Arrow Connector 1">
            <a:extLst>
              <a:ext uri="{FF2B5EF4-FFF2-40B4-BE49-F238E27FC236}">
                <a16:creationId xmlns:a16="http://schemas.microsoft.com/office/drawing/2014/main" id="{17975862-4383-E8C7-0D5C-23FA7D0541AD}"/>
              </a:ext>
            </a:extLst>
          </p:cNvPr>
          <p:cNvSpPr>
            <a:spLocks noChangeShapeType="1"/>
          </p:cNvSpPr>
          <p:nvPr/>
        </p:nvSpPr>
        <p:spPr bwMode="auto">
          <a:xfrm flipH="1" flipV="1">
            <a:off x="3203444" y="3224680"/>
            <a:ext cx="331788" cy="164877"/>
          </a:xfrm>
          <a:prstGeom prst="straightConnector1">
            <a:avLst/>
          </a:prstGeom>
          <a:noFill/>
          <a:ln w="9525">
            <a:solidFill>
              <a:srgbClr val="4579B8"/>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7" name="Straight Arrow Connector 2">
            <a:extLst>
              <a:ext uri="{FF2B5EF4-FFF2-40B4-BE49-F238E27FC236}">
                <a16:creationId xmlns:a16="http://schemas.microsoft.com/office/drawing/2014/main" id="{1FC90BAB-5712-84DE-D160-EFBE3DE9510D}"/>
              </a:ext>
            </a:extLst>
          </p:cNvPr>
          <p:cNvSpPr>
            <a:spLocks noChangeShapeType="1"/>
          </p:cNvSpPr>
          <p:nvPr/>
        </p:nvSpPr>
        <p:spPr bwMode="auto">
          <a:xfrm flipH="1">
            <a:off x="2077486" y="5702300"/>
            <a:ext cx="226219" cy="88900"/>
          </a:xfrm>
          <a:prstGeom prst="straightConnector1">
            <a:avLst/>
          </a:prstGeom>
          <a:noFill/>
          <a:ln w="9525">
            <a:solidFill>
              <a:srgbClr val="4579B8"/>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8" name="Straight Arrow Connector 3">
            <a:extLst>
              <a:ext uri="{FF2B5EF4-FFF2-40B4-BE49-F238E27FC236}">
                <a16:creationId xmlns:a16="http://schemas.microsoft.com/office/drawing/2014/main" id="{A454AECF-D09D-9FA0-8850-91674610707C}"/>
              </a:ext>
            </a:extLst>
          </p:cNvPr>
          <p:cNvSpPr>
            <a:spLocks noChangeShapeType="1"/>
          </p:cNvSpPr>
          <p:nvPr/>
        </p:nvSpPr>
        <p:spPr bwMode="auto">
          <a:xfrm>
            <a:off x="4640363" y="4568236"/>
            <a:ext cx="226551" cy="131192"/>
          </a:xfrm>
          <a:prstGeom prst="straightConnector1">
            <a:avLst/>
          </a:prstGeom>
          <a:noFill/>
          <a:ln w="9525">
            <a:solidFill>
              <a:srgbClr val="4579B8"/>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9" name="Straight Arrow Connector 4">
            <a:extLst>
              <a:ext uri="{FF2B5EF4-FFF2-40B4-BE49-F238E27FC236}">
                <a16:creationId xmlns:a16="http://schemas.microsoft.com/office/drawing/2014/main" id="{B38DC5EA-FE75-6DBC-B22F-AE707CCC13AA}"/>
              </a:ext>
            </a:extLst>
          </p:cNvPr>
          <p:cNvSpPr>
            <a:spLocks noChangeShapeType="1"/>
          </p:cNvSpPr>
          <p:nvPr/>
        </p:nvSpPr>
        <p:spPr bwMode="auto">
          <a:xfrm>
            <a:off x="3795714" y="4023295"/>
            <a:ext cx="277495" cy="127000"/>
          </a:xfrm>
          <a:prstGeom prst="straightConnector1">
            <a:avLst/>
          </a:prstGeom>
          <a:noFill/>
          <a:ln w="9525">
            <a:solidFill>
              <a:srgbClr val="4579B8"/>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0" name="Rectangle 12">
            <a:extLst>
              <a:ext uri="{FF2B5EF4-FFF2-40B4-BE49-F238E27FC236}">
                <a16:creationId xmlns:a16="http://schemas.microsoft.com/office/drawing/2014/main" id="{D9D982AE-5D3D-CBBC-6644-86D9BB3E7B4F}"/>
              </a:ext>
            </a:extLst>
          </p:cNvPr>
          <p:cNvSpPr>
            <a:spLocks noChangeArrowheads="1"/>
          </p:cNvSpPr>
          <p:nvPr/>
        </p:nvSpPr>
        <p:spPr bwMode="auto">
          <a:xfrm>
            <a:off x="2057400" y="2890392"/>
            <a:ext cx="8686800"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450850" eaLnBrk="0" fontAlgn="base" hangingPunct="0">
              <a:spcBef>
                <a:spcPct val="0"/>
              </a:spcBef>
              <a:spcAft>
                <a:spcPct val="0"/>
              </a:spcAft>
            </a:pPr>
            <a:r>
              <a:rPr lang="en-US" altLang="en-US" sz="1100" dirty="0">
                <a:latin typeface="Arial" panose="020B0604020202020204" pitchFamily="34" charset="0"/>
                <a:ea typeface="Calibri" panose="020F0502020204030204" pitchFamily="34" charset="0"/>
                <a:cs typeface="Mangal" panose="02040503050203030202" pitchFamily="18" charset="0"/>
              </a:rPr>
              <a:t>. </a:t>
            </a:r>
            <a:endParaRPr lang="en-US" altLang="en-US" sz="600" dirty="0">
              <a:latin typeface="Arial" panose="020B0604020202020204" pitchFamily="34" charset="0"/>
            </a:endParaRPr>
          </a:p>
          <a:p>
            <a:pPr indent="450850" eaLnBrk="0" fontAlgn="base" hangingPunct="0">
              <a:spcBef>
                <a:spcPct val="0"/>
              </a:spcBef>
              <a:spcAft>
                <a:spcPct val="0"/>
              </a:spcAft>
            </a:pPr>
            <a:endParaRPr lang="en-US" altLang="en-US" dirty="0">
              <a:latin typeface="Arial" panose="020B0604020202020204" pitchFamily="34" charset="0"/>
            </a:endParaRPr>
          </a:p>
        </p:txBody>
      </p:sp>
      <p:sp>
        <p:nvSpPr>
          <p:cNvPr id="21" name="Rectangle 17">
            <a:extLst>
              <a:ext uri="{FF2B5EF4-FFF2-40B4-BE49-F238E27FC236}">
                <a16:creationId xmlns:a16="http://schemas.microsoft.com/office/drawing/2014/main" id="{4A15110C-40D9-E651-A252-C17BB690FC5D}"/>
              </a:ext>
            </a:extLst>
          </p:cNvPr>
          <p:cNvSpPr>
            <a:spLocks noChangeArrowheads="1"/>
          </p:cNvSpPr>
          <p:nvPr/>
        </p:nvSpPr>
        <p:spPr bwMode="auto">
          <a:xfrm>
            <a:off x="2514600" y="3203629"/>
            <a:ext cx="8686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
        <p:nvSpPr>
          <p:cNvPr id="7" name="Content Placeholder 6">
            <a:extLst>
              <a:ext uri="{FF2B5EF4-FFF2-40B4-BE49-F238E27FC236}">
                <a16:creationId xmlns:a16="http://schemas.microsoft.com/office/drawing/2014/main" id="{32E14A21-F2B6-D99F-338E-4BC2382B3A2F}"/>
              </a:ext>
            </a:extLst>
          </p:cNvPr>
          <p:cNvSpPr>
            <a:spLocks noGrp="1"/>
          </p:cNvSpPr>
          <p:nvPr>
            <p:ph sz="quarter" idx="4"/>
          </p:nvPr>
        </p:nvSpPr>
        <p:spPr>
          <a:xfrm>
            <a:off x="6308756" y="2569742"/>
            <a:ext cx="4041775" cy="3124281"/>
          </a:xfrm>
        </p:spPr>
        <p:txBody>
          <a:bodyPr>
            <a:normAutofit fontScale="92500" lnSpcReduction="20000"/>
          </a:bodyPr>
          <a:lstStyle/>
          <a:p>
            <a:pPr marL="0" indent="0">
              <a:buNone/>
            </a:pPr>
            <a:r>
              <a:rPr lang="en-US" sz="2600" b="1" dirty="0">
                <a:solidFill>
                  <a:srgbClr val="C00000"/>
                </a:solidFill>
                <a:latin typeface="+mj-lt"/>
                <a:ea typeface="Calibri" panose="020F0502020204030204" pitchFamily="34" charset="0"/>
                <a:cs typeface="Mangal" panose="02040503050203030202" pitchFamily="18" charset="0"/>
              </a:rPr>
              <a:t>Output</a:t>
            </a:r>
            <a:r>
              <a:rPr lang="en-US" sz="2600" dirty="0">
                <a:solidFill>
                  <a:srgbClr val="C00000"/>
                </a:solidFill>
                <a:latin typeface="+mj-lt"/>
                <a:ea typeface="Calibri" panose="020F0502020204030204" pitchFamily="34" charset="0"/>
                <a:cs typeface="Mangal" panose="02040503050203030202" pitchFamily="18" charset="0"/>
              </a:rPr>
              <a:t>:</a:t>
            </a:r>
          </a:p>
          <a:p>
            <a:pPr marL="361950" indent="-276225"/>
            <a:r>
              <a:rPr lang="en-US" sz="1900" dirty="0">
                <a:solidFill>
                  <a:srgbClr val="000000"/>
                </a:solidFill>
                <a:latin typeface="Calibri" panose="020F0502020204030204" pitchFamily="34" charset="0"/>
                <a:ea typeface="Calibri" panose="020F0502020204030204" pitchFamily="34" charset="0"/>
                <a:cs typeface="Mangal" panose="02040503050203030202" pitchFamily="18" charset="0"/>
              </a:rPr>
              <a:t>Profile of Needs / Motives;</a:t>
            </a:r>
          </a:p>
          <a:p>
            <a:pPr marL="361950" indent="-276225"/>
            <a:r>
              <a:rPr lang="en-US" sz="1900" dirty="0">
                <a:solidFill>
                  <a:srgbClr val="000000"/>
                </a:solidFill>
                <a:latin typeface="Calibri" panose="020F0502020204030204" pitchFamily="34" charset="0"/>
                <a:ea typeface="Calibri" panose="020F0502020204030204" pitchFamily="34" charset="0"/>
                <a:cs typeface="Mangal" panose="02040503050203030202" pitchFamily="18" charset="0"/>
              </a:rPr>
              <a:t>Profile of Egos / Attitudes</a:t>
            </a:r>
          </a:p>
          <a:p>
            <a:pPr marL="361950" indent="-276225"/>
            <a:r>
              <a:rPr lang="en-US" sz="1900" dirty="0">
                <a:solidFill>
                  <a:srgbClr val="000000"/>
                </a:solidFill>
                <a:latin typeface="Calibri" panose="020F0502020204030204" pitchFamily="34" charset="0"/>
                <a:ea typeface="Calibri" panose="020F0502020204030204" pitchFamily="34" charset="0"/>
                <a:cs typeface="Mangal" panose="02040503050203030202" pitchFamily="18" charset="0"/>
              </a:rPr>
              <a:t>Professional Personality </a:t>
            </a:r>
          </a:p>
          <a:p>
            <a:pPr marL="361950" indent="-276225"/>
            <a:r>
              <a:rPr lang="en-US" sz="1900" dirty="0">
                <a:solidFill>
                  <a:srgbClr val="000000"/>
                </a:solidFill>
                <a:latin typeface="Calibri" panose="020F0502020204030204" pitchFamily="34" charset="0"/>
                <a:ea typeface="Calibri" panose="020F0502020204030204" pitchFamily="34" charset="0"/>
                <a:cs typeface="Mangal" panose="02040503050203030202" pitchFamily="18" charset="0"/>
              </a:rPr>
              <a:t>Mental Blocks and their Removal</a:t>
            </a:r>
          </a:p>
          <a:p>
            <a:pPr marL="361950" indent="-276225"/>
            <a:r>
              <a:rPr lang="en-US" sz="1900" dirty="0">
                <a:solidFill>
                  <a:srgbClr val="000000"/>
                </a:solidFill>
                <a:latin typeface="Calibri" panose="020F0502020204030204" pitchFamily="34" charset="0"/>
                <a:ea typeface="Calibri" panose="020F0502020204030204" pitchFamily="34" charset="0"/>
                <a:cs typeface="Mangal" panose="02040503050203030202" pitchFamily="18" charset="0"/>
              </a:rPr>
              <a:t>Activities to Develop Synergy of -</a:t>
            </a:r>
          </a:p>
          <a:p>
            <a:pPr marL="1257300" indent="-180975"/>
            <a:r>
              <a:rPr lang="en-US" sz="1900" dirty="0">
                <a:solidFill>
                  <a:srgbClr val="000000"/>
                </a:solidFill>
                <a:latin typeface="Calibri" panose="020F0502020204030204" pitchFamily="34" charset="0"/>
                <a:ea typeface="Calibri" panose="020F0502020204030204" pitchFamily="34" charset="0"/>
                <a:cs typeface="Mangal" panose="02040503050203030202" pitchFamily="18" charset="0"/>
              </a:rPr>
              <a:t>Body and Mind                           </a:t>
            </a:r>
          </a:p>
          <a:p>
            <a:pPr marL="1257300" indent="-180975"/>
            <a:r>
              <a:rPr lang="en-US" sz="1900" dirty="0">
                <a:solidFill>
                  <a:srgbClr val="000000"/>
                </a:solidFill>
                <a:latin typeface="Calibri" panose="020F0502020204030204" pitchFamily="34" charset="0"/>
                <a:ea typeface="Calibri" panose="020F0502020204030204" pitchFamily="34" charset="0"/>
                <a:cs typeface="Mangal" panose="02040503050203030202" pitchFamily="18" charset="0"/>
              </a:rPr>
              <a:t>Team </a:t>
            </a:r>
          </a:p>
          <a:p>
            <a:pPr marL="1257300" indent="-180975"/>
            <a:r>
              <a:rPr lang="en-US" sz="1900" dirty="0">
                <a:solidFill>
                  <a:srgbClr val="000000"/>
                </a:solidFill>
                <a:latin typeface="Calibri" panose="020F0502020204030204" pitchFamily="34" charset="0"/>
                <a:ea typeface="Calibri" panose="020F0502020204030204" pitchFamily="34" charset="0"/>
                <a:cs typeface="Mangal" panose="02040503050203030202" pitchFamily="18" charset="0"/>
              </a:rPr>
              <a:t>Analytical and Intuitive Faculties</a:t>
            </a:r>
            <a:endParaRPr lang="en-IN" dirty="0"/>
          </a:p>
        </p:txBody>
      </p:sp>
      <p:sp>
        <p:nvSpPr>
          <p:cNvPr id="8" name="TextBox 7">
            <a:extLst>
              <a:ext uri="{FF2B5EF4-FFF2-40B4-BE49-F238E27FC236}">
                <a16:creationId xmlns:a16="http://schemas.microsoft.com/office/drawing/2014/main" id="{C43B6BD7-5308-B8E8-5B89-112CEAE4652C}"/>
              </a:ext>
            </a:extLst>
          </p:cNvPr>
          <p:cNvSpPr txBox="1"/>
          <p:nvPr/>
        </p:nvSpPr>
        <p:spPr>
          <a:xfrm>
            <a:off x="1770539" y="968169"/>
            <a:ext cx="4327842" cy="1200329"/>
          </a:xfrm>
          <a:prstGeom prst="rect">
            <a:avLst/>
          </a:prstGeom>
          <a:noFill/>
        </p:spPr>
        <p:txBody>
          <a:bodyPr wrap="square">
            <a:spAutoFit/>
          </a:bodyPr>
          <a:lstStyle/>
          <a:p>
            <a:pPr marL="285750" indent="-285750">
              <a:buFont typeface="Arial" panose="020B0604020202020204" pitchFamily="34" charset="0"/>
              <a:buChar char="•"/>
            </a:pPr>
            <a:r>
              <a:rPr lang="en-US" b="1" dirty="0">
                <a:solidFill>
                  <a:srgbClr val="C00000"/>
                </a:solidFill>
                <a:sym typeface="+mn-ea"/>
              </a:rPr>
              <a:t>Manual </a:t>
            </a:r>
            <a:r>
              <a:rPr lang="en-US" dirty="0">
                <a:sym typeface="+mn-ea"/>
              </a:rPr>
              <a:t>(Book)</a:t>
            </a:r>
            <a:r>
              <a:rPr lang="en-US" b="1" dirty="0">
                <a:solidFill>
                  <a:srgbClr val="C00000"/>
                </a:solidFill>
                <a:sym typeface="+mn-ea"/>
              </a:rPr>
              <a:t> </a:t>
            </a:r>
            <a:r>
              <a:rPr lang="en-US" b="1" dirty="0">
                <a:sym typeface="+mn-ea"/>
              </a:rPr>
              <a:t>gives knowhow</a:t>
            </a:r>
            <a:r>
              <a:rPr lang="en-US" b="1" dirty="0">
                <a:solidFill>
                  <a:srgbClr val="C00000"/>
                </a:solidFill>
                <a:sym typeface="+mn-ea"/>
              </a:rPr>
              <a:t> </a:t>
            </a:r>
            <a:endParaRPr lang="en-US" b="1" dirty="0">
              <a:solidFill>
                <a:srgbClr val="C00000"/>
              </a:solidFill>
            </a:endParaRPr>
          </a:p>
          <a:p>
            <a:pPr marL="285750" indent="-285750">
              <a:buFont typeface="Arial" panose="020B0604020202020204" pitchFamily="34" charset="0"/>
              <a:buChar char="•"/>
            </a:pPr>
            <a:r>
              <a:rPr lang="en-US" b="1" dirty="0">
                <a:solidFill>
                  <a:srgbClr val="C00000"/>
                </a:solidFill>
                <a:sym typeface="+mn-ea"/>
              </a:rPr>
              <a:t>Software </a:t>
            </a:r>
            <a:r>
              <a:rPr lang="en-US" b="1" dirty="0">
                <a:sym typeface="+mn-ea"/>
              </a:rPr>
              <a:t>shows digitally the profiles of your personality and how to improve it</a:t>
            </a:r>
            <a:endParaRPr lang="en-US" b="1" dirty="0">
              <a:solidFill>
                <a:srgbClr val="C00000"/>
              </a:solidFill>
            </a:endParaRPr>
          </a:p>
          <a:p>
            <a:pPr marL="285750" indent="-285750">
              <a:buFont typeface="Arial" panose="020B0604020202020204" pitchFamily="34" charset="0"/>
              <a:buChar char="•"/>
            </a:pPr>
            <a:r>
              <a:rPr lang="en-US" b="1" dirty="0">
                <a:solidFill>
                  <a:srgbClr val="C00000"/>
                </a:solidFill>
                <a:sym typeface="+mn-ea"/>
              </a:rPr>
              <a:t>Training and practice </a:t>
            </a:r>
            <a:r>
              <a:rPr lang="en-US" b="1" dirty="0">
                <a:sym typeface="+mn-ea"/>
              </a:rPr>
              <a:t>ensure success</a:t>
            </a:r>
            <a:endParaRPr lang="en-US" sz="1200" b="1" dirty="0">
              <a:solidFill>
                <a:srgbClr val="C00000"/>
              </a:solidFill>
            </a:endParaRPr>
          </a:p>
        </p:txBody>
      </p:sp>
      <p:sp>
        <p:nvSpPr>
          <p:cNvPr id="26" name="TextBox 25">
            <a:extLst>
              <a:ext uri="{FF2B5EF4-FFF2-40B4-BE49-F238E27FC236}">
                <a16:creationId xmlns:a16="http://schemas.microsoft.com/office/drawing/2014/main" id="{742162A0-4734-5E47-32AA-4F088025313B}"/>
              </a:ext>
            </a:extLst>
          </p:cNvPr>
          <p:cNvSpPr txBox="1"/>
          <p:nvPr/>
        </p:nvSpPr>
        <p:spPr>
          <a:xfrm>
            <a:off x="4003705" y="5812051"/>
            <a:ext cx="4610100" cy="954107"/>
          </a:xfrm>
          <a:prstGeom prst="rect">
            <a:avLst/>
          </a:prstGeom>
          <a:noFill/>
        </p:spPr>
        <p:txBody>
          <a:bodyPr wrap="square">
            <a:spAutoFit/>
          </a:bodyPr>
          <a:lstStyle/>
          <a:p>
            <a:r>
              <a:rPr lang="en-US" sz="2000" b="1" dirty="0">
                <a:solidFill>
                  <a:srgbClr val="C00000"/>
                </a:solidFill>
                <a:sym typeface="+mn-ea"/>
              </a:rPr>
              <a:t>Contact us:  </a:t>
            </a:r>
            <a:r>
              <a:rPr lang="en-US" b="1" dirty="0">
                <a:solidFill>
                  <a:srgbClr val="C00000"/>
                </a:solidFill>
                <a:sym typeface="+mn-ea"/>
              </a:rPr>
              <a:t>1.</a:t>
            </a:r>
            <a:r>
              <a:rPr lang="en-US" sz="2000" b="1" dirty="0">
                <a:solidFill>
                  <a:srgbClr val="C00000"/>
                </a:solidFill>
                <a:sym typeface="+mn-ea"/>
              </a:rPr>
              <a:t> </a:t>
            </a:r>
            <a:r>
              <a:rPr lang="en-US" sz="2000" b="1" dirty="0">
                <a:sym typeface="+mn-ea"/>
                <a:hlinkClick r:id="rId4"/>
              </a:rPr>
              <a:t>www.buildbestvalues.com</a:t>
            </a:r>
            <a:endParaRPr lang="en-US" sz="2000" b="1" dirty="0">
              <a:solidFill>
                <a:srgbClr val="C00000"/>
              </a:solidFill>
            </a:endParaRPr>
          </a:p>
          <a:p>
            <a:r>
              <a:rPr lang="en-US" sz="1400" b="1" dirty="0">
                <a:solidFill>
                  <a:srgbClr val="C00000"/>
                </a:solidFill>
                <a:sym typeface="+mn-ea"/>
              </a:rPr>
              <a:t>                                  </a:t>
            </a:r>
            <a:r>
              <a:rPr lang="en-US" b="1" dirty="0">
                <a:solidFill>
                  <a:srgbClr val="C00000"/>
                </a:solidFill>
                <a:sym typeface="+mn-ea"/>
              </a:rPr>
              <a:t>2.</a:t>
            </a:r>
            <a:r>
              <a:rPr lang="en-US" sz="1400" b="1" dirty="0">
                <a:solidFill>
                  <a:srgbClr val="C00000"/>
                </a:solidFill>
                <a:sym typeface="+mn-ea"/>
              </a:rPr>
              <a:t> </a:t>
            </a:r>
            <a:r>
              <a:rPr lang="en-US" b="1" dirty="0" err="1">
                <a:solidFill>
                  <a:srgbClr val="C00000"/>
                </a:solidFill>
                <a:sym typeface="+mn-ea"/>
              </a:rPr>
              <a:t>P.K.Ratho</a:t>
            </a:r>
            <a:r>
              <a:rPr lang="en-US" b="1" dirty="0">
                <a:solidFill>
                  <a:srgbClr val="C00000"/>
                </a:solidFill>
                <a:sym typeface="+mn-ea"/>
              </a:rPr>
              <a:t>, 0674-2951703      (M) 9437490303</a:t>
            </a:r>
            <a:endParaRPr lang="en-US" b="1" dirty="0">
              <a:solidFill>
                <a:srgbClr val="C00000"/>
              </a:solidFill>
            </a:endParaRPr>
          </a:p>
        </p:txBody>
      </p:sp>
      <p:pic>
        <p:nvPicPr>
          <p:cNvPr id="4" name="AFS Part 1_U Tube_Slide 5">
            <a:hlinkClick r:id="" action="ppaction://media"/>
            <a:extLst>
              <a:ext uri="{FF2B5EF4-FFF2-40B4-BE49-F238E27FC236}">
                <a16:creationId xmlns:a16="http://schemas.microsoft.com/office/drawing/2014/main" id="{B8913560-294A-AA4F-B829-8F4B68AC5FC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06000" y="98451"/>
            <a:ext cx="609600" cy="609600"/>
          </a:xfrm>
          <a:prstGeom prst="rect">
            <a:avLst/>
          </a:prstGeom>
        </p:spPr>
      </p:pic>
    </p:spTree>
    <p:extLst>
      <p:ext uri="{BB962C8B-B14F-4D97-AF65-F5344CB8AC3E}">
        <p14:creationId xmlns:p14="http://schemas.microsoft.com/office/powerpoint/2010/main" val="357338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7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1334</TotalTime>
  <Words>722</Words>
  <Application>Microsoft Office PowerPoint</Application>
  <PresentationFormat>Widescreen</PresentationFormat>
  <Paragraphs>142</Paragraphs>
  <Slides>5</Slides>
  <Notes>1</Notes>
  <HiddenSlides>0</HiddenSlides>
  <MMClips>5</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1" baseType="lpstr">
      <vt:lpstr>Arial</vt:lpstr>
      <vt:lpstr>Calibri</vt:lpstr>
      <vt:lpstr>Calibri Light</vt:lpstr>
      <vt:lpstr>Times New Roman</vt:lpstr>
      <vt:lpstr>Office Theme</vt:lpstr>
      <vt:lpstr>Unknown</vt:lpstr>
      <vt:lpstr>   ATTITUDE FOR SUCCESS through SYNERGY     </vt:lpstr>
      <vt:lpstr>  Problem: Education Develops Mere Awareness.  Solution: Increase Intelligence (IQ) / Personality  Successive Higher  Levels of Knowledge</vt:lpstr>
      <vt:lpstr>Part 1: Knowhow to Develop IQ</vt:lpstr>
      <vt:lpstr>SYNERGY OF BODY AND MIND BY KRIYA YOGA</vt:lpstr>
      <vt:lpstr>Software, Manual and Online Training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Profullo Ratho</dc:creator>
  <cp:lastModifiedBy>Profullo Ratho</cp:lastModifiedBy>
  <cp:revision>4</cp:revision>
  <dcterms:created xsi:type="dcterms:W3CDTF">2024-10-11T13:31:24Z</dcterms:created>
  <dcterms:modified xsi:type="dcterms:W3CDTF">2025-10-20T14:01:06Z</dcterms:modified>
</cp:coreProperties>
</file>